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52"/>
  </p:notesMasterIdLst>
  <p:sldIdLst>
    <p:sldId id="256" r:id="rId2"/>
    <p:sldId id="257" r:id="rId3"/>
    <p:sldId id="329" r:id="rId4"/>
    <p:sldId id="258" r:id="rId5"/>
    <p:sldId id="335" r:id="rId6"/>
    <p:sldId id="336" r:id="rId7"/>
    <p:sldId id="337" r:id="rId8"/>
    <p:sldId id="338" r:id="rId9"/>
    <p:sldId id="339" r:id="rId10"/>
    <p:sldId id="334" r:id="rId11"/>
    <p:sldId id="340" r:id="rId12"/>
    <p:sldId id="388" r:id="rId13"/>
    <p:sldId id="260" r:id="rId14"/>
    <p:sldId id="259" r:id="rId15"/>
    <p:sldId id="345" r:id="rId16"/>
    <p:sldId id="346" r:id="rId17"/>
    <p:sldId id="347" r:id="rId18"/>
    <p:sldId id="348" r:id="rId19"/>
    <p:sldId id="349" r:id="rId20"/>
    <p:sldId id="353" r:id="rId21"/>
    <p:sldId id="352" r:id="rId22"/>
    <p:sldId id="355" r:id="rId23"/>
    <p:sldId id="356" r:id="rId24"/>
    <p:sldId id="391" r:id="rId25"/>
    <p:sldId id="358" r:id="rId26"/>
    <p:sldId id="392" r:id="rId27"/>
    <p:sldId id="398" r:id="rId28"/>
    <p:sldId id="395" r:id="rId29"/>
    <p:sldId id="393" r:id="rId30"/>
    <p:sldId id="396" r:id="rId31"/>
    <p:sldId id="360" r:id="rId32"/>
    <p:sldId id="361" r:id="rId33"/>
    <p:sldId id="362" r:id="rId34"/>
    <p:sldId id="364" r:id="rId35"/>
    <p:sldId id="399" r:id="rId36"/>
    <p:sldId id="383" r:id="rId37"/>
    <p:sldId id="382" r:id="rId38"/>
    <p:sldId id="375" r:id="rId39"/>
    <p:sldId id="377" r:id="rId40"/>
    <p:sldId id="378" r:id="rId41"/>
    <p:sldId id="372" r:id="rId42"/>
    <p:sldId id="379" r:id="rId43"/>
    <p:sldId id="381" r:id="rId44"/>
    <p:sldId id="380" r:id="rId45"/>
    <p:sldId id="385" r:id="rId46"/>
    <p:sldId id="374" r:id="rId47"/>
    <p:sldId id="387" r:id="rId48"/>
    <p:sldId id="327" r:id="rId49"/>
    <p:sldId id="332" r:id="rId50"/>
    <p:sldId id="33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C83"/>
    <a:srgbClr val="FFFFFF"/>
    <a:srgbClr val="0DE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3375" autoAdjust="0"/>
  </p:normalViewPr>
  <p:slideViewPr>
    <p:cSldViewPr snapToGrid="0">
      <p:cViewPr varScale="1">
        <p:scale>
          <a:sx n="71" d="100"/>
          <a:sy n="71" d="100"/>
        </p:scale>
        <p:origin x="9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ear\Documents\logs_1.ods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3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1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FB-474B-978C-58D60B59941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2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FB-474B-978C-58D60B59941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3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FB-474B-978C-58D60B59941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4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FB-474B-978C-58D60B5994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Sugar</c:v>
                </c:pt>
                <c:pt idx="1">
                  <c:v>Flower</c:v>
                </c:pt>
                <c:pt idx="2">
                  <c:v>Fish</c:v>
                </c:pt>
                <c:pt idx="3">
                  <c:v>Gravel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3751</c:v>
                </c:pt>
                <c:pt idx="1">
                  <c:v>2939</c:v>
                </c:pt>
                <c:pt idx="2">
                  <c:v>2781</c:v>
                </c:pt>
                <c:pt idx="3">
                  <c:v>2365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Number of Instances of Cloud Types in the Dataset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358-4B65-A2C1-68C9C32CAD5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749893893258196"/>
          <c:y val="2.1492359494404936E-2"/>
          <c:w val="0.73655579094739221"/>
          <c:h val="0.92119468185384856"/>
        </c:manualLayout>
      </c:layout>
      <c:pieChart>
        <c:varyColors val="1"/>
        <c:ser>
          <c:idx val="0"/>
          <c:order val="0"/>
          <c:explosion val="3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1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FB-474B-978C-58D60B59941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2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FB-474B-978C-58D60B59941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3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FB-474B-978C-58D60B59941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4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FB-474B-978C-58D60B5994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1348</c:v>
                </c:pt>
                <c:pt idx="1">
                  <c:v>2372</c:v>
                </c:pt>
                <c:pt idx="2">
                  <c:v>1560</c:v>
                </c:pt>
                <c:pt idx="3">
                  <c:v>266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Number of Instances of Cloud Types in the Dataset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358-4B65-A2C1-68C9C32CAD5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Total loss Convergence by Loss functions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dice_log_file!$A$2</c:f>
              <c:strCache>
                <c:ptCount val="1"/>
                <c:pt idx="0">
                  <c:v>dice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dice_log_file!$B$1:$GS$1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dice_log_file!$B$2:$GS$2</c:f>
              <c:numCache>
                <c:formatCode>General</c:formatCode>
                <c:ptCount val="200"/>
                <c:pt idx="0">
                  <c:v>0.77973818778991699</c:v>
                </c:pt>
                <c:pt idx="1">
                  <c:v>0.73950397968292203</c:v>
                </c:pt>
                <c:pt idx="2">
                  <c:v>0.71425426006317105</c:v>
                </c:pt>
                <c:pt idx="3">
                  <c:v>0.67601525783538796</c:v>
                </c:pt>
                <c:pt idx="4">
                  <c:v>0.71617722511291504</c:v>
                </c:pt>
                <c:pt idx="5">
                  <c:v>0.63572514057159402</c:v>
                </c:pt>
                <c:pt idx="6">
                  <c:v>0.60599565505981401</c:v>
                </c:pt>
                <c:pt idx="7">
                  <c:v>0.60030639171600297</c:v>
                </c:pt>
                <c:pt idx="8">
                  <c:v>0.652754426002502</c:v>
                </c:pt>
                <c:pt idx="9">
                  <c:v>0.62190330028533902</c:v>
                </c:pt>
                <c:pt idx="10">
                  <c:v>0.67095649242401101</c:v>
                </c:pt>
                <c:pt idx="11">
                  <c:v>0.67623287439346302</c:v>
                </c:pt>
                <c:pt idx="12">
                  <c:v>0.63598984479904197</c:v>
                </c:pt>
                <c:pt idx="13">
                  <c:v>0.61781686544418302</c:v>
                </c:pt>
                <c:pt idx="14">
                  <c:v>0.59530580043792702</c:v>
                </c:pt>
                <c:pt idx="15">
                  <c:v>0.57889986038207997</c:v>
                </c:pt>
                <c:pt idx="16">
                  <c:v>0.66167891025543202</c:v>
                </c:pt>
                <c:pt idx="17">
                  <c:v>0.59802716970443703</c:v>
                </c:pt>
                <c:pt idx="18">
                  <c:v>0.61396908760070801</c:v>
                </c:pt>
                <c:pt idx="19">
                  <c:v>0.57137966156005904</c:v>
                </c:pt>
                <c:pt idx="20">
                  <c:v>0.61832940578460704</c:v>
                </c:pt>
                <c:pt idx="21">
                  <c:v>0.63578122854232799</c:v>
                </c:pt>
                <c:pt idx="22">
                  <c:v>0.61580753326416005</c:v>
                </c:pt>
                <c:pt idx="23">
                  <c:v>0.58099955320358299</c:v>
                </c:pt>
                <c:pt idx="24">
                  <c:v>0.63527464866638195</c:v>
                </c:pt>
                <c:pt idx="25">
                  <c:v>0.57615053653716997</c:v>
                </c:pt>
                <c:pt idx="26">
                  <c:v>0.55490183830261197</c:v>
                </c:pt>
                <c:pt idx="27">
                  <c:v>0.60034239292144798</c:v>
                </c:pt>
                <c:pt idx="28">
                  <c:v>0.60846710205078103</c:v>
                </c:pt>
                <c:pt idx="29">
                  <c:v>0.61788344383239702</c:v>
                </c:pt>
                <c:pt idx="30">
                  <c:v>0.58132344484329201</c:v>
                </c:pt>
                <c:pt idx="31">
                  <c:v>0.561240434646606</c:v>
                </c:pt>
                <c:pt idx="32">
                  <c:v>0.56942260265350297</c:v>
                </c:pt>
                <c:pt idx="33">
                  <c:v>0.57261049747466997</c:v>
                </c:pt>
                <c:pt idx="34">
                  <c:v>0.56590044498443604</c:v>
                </c:pt>
                <c:pt idx="35">
                  <c:v>0.61724662780761697</c:v>
                </c:pt>
                <c:pt idx="36">
                  <c:v>0.62194752693176303</c:v>
                </c:pt>
                <c:pt idx="37">
                  <c:v>0.57040774822235096</c:v>
                </c:pt>
                <c:pt idx="38">
                  <c:v>0.48365706205367998</c:v>
                </c:pt>
                <c:pt idx="39">
                  <c:v>0.63184559345245395</c:v>
                </c:pt>
                <c:pt idx="40">
                  <c:v>0.69281470775604304</c:v>
                </c:pt>
                <c:pt idx="41">
                  <c:v>0.64580857753753695</c:v>
                </c:pt>
                <c:pt idx="42">
                  <c:v>0.57755565643310602</c:v>
                </c:pt>
                <c:pt idx="43">
                  <c:v>0.57996755838394198</c:v>
                </c:pt>
                <c:pt idx="44">
                  <c:v>0.53138160705566395</c:v>
                </c:pt>
                <c:pt idx="45">
                  <c:v>0.56901425123214699</c:v>
                </c:pt>
                <c:pt idx="46">
                  <c:v>0.60768425464630105</c:v>
                </c:pt>
                <c:pt idx="47">
                  <c:v>0.52949166297912598</c:v>
                </c:pt>
                <c:pt idx="48">
                  <c:v>0.55469053983688299</c:v>
                </c:pt>
                <c:pt idx="49">
                  <c:v>0.59697484970092796</c:v>
                </c:pt>
                <c:pt idx="50">
                  <c:v>0.56690824031829801</c:v>
                </c:pt>
                <c:pt idx="51">
                  <c:v>0.53894525766372703</c:v>
                </c:pt>
                <c:pt idx="52">
                  <c:v>0.58885395526885997</c:v>
                </c:pt>
                <c:pt idx="53">
                  <c:v>0.59351670742034901</c:v>
                </c:pt>
                <c:pt idx="54">
                  <c:v>0.62417584657669101</c:v>
                </c:pt>
                <c:pt idx="55">
                  <c:v>0.60448271036148105</c:v>
                </c:pt>
                <c:pt idx="56">
                  <c:v>0.56103253364562999</c:v>
                </c:pt>
                <c:pt idx="57">
                  <c:v>0.59307074546813998</c:v>
                </c:pt>
                <c:pt idx="58">
                  <c:v>0.59520888328552202</c:v>
                </c:pt>
                <c:pt idx="59">
                  <c:v>0.52091234922409102</c:v>
                </c:pt>
                <c:pt idx="60">
                  <c:v>0.52668941020965598</c:v>
                </c:pt>
                <c:pt idx="61">
                  <c:v>0.57321870326995905</c:v>
                </c:pt>
                <c:pt idx="62">
                  <c:v>0.59233772754669201</c:v>
                </c:pt>
                <c:pt idx="63">
                  <c:v>0.63989484310150102</c:v>
                </c:pt>
                <c:pt idx="64">
                  <c:v>0.513613700866699</c:v>
                </c:pt>
                <c:pt idx="65">
                  <c:v>0.58141744136810303</c:v>
                </c:pt>
                <c:pt idx="66">
                  <c:v>0.55546498298644997</c:v>
                </c:pt>
                <c:pt idx="67">
                  <c:v>0.54748517274856601</c:v>
                </c:pt>
                <c:pt idx="68">
                  <c:v>0.55185323953628496</c:v>
                </c:pt>
                <c:pt idx="69">
                  <c:v>0.47238558530807501</c:v>
                </c:pt>
                <c:pt idx="70">
                  <c:v>0.56493282318115201</c:v>
                </c:pt>
                <c:pt idx="71">
                  <c:v>0.52388501167297397</c:v>
                </c:pt>
                <c:pt idx="72">
                  <c:v>0.51194000244140603</c:v>
                </c:pt>
                <c:pt idx="73">
                  <c:v>0.54152673482894897</c:v>
                </c:pt>
                <c:pt idx="74">
                  <c:v>0.517050921916962</c:v>
                </c:pt>
                <c:pt idx="75">
                  <c:v>0.53894054889678999</c:v>
                </c:pt>
                <c:pt idx="76">
                  <c:v>0.64233267307281505</c:v>
                </c:pt>
                <c:pt idx="77">
                  <c:v>0.61118602752685602</c:v>
                </c:pt>
                <c:pt idx="78">
                  <c:v>0.49418729543685902</c:v>
                </c:pt>
                <c:pt idx="79">
                  <c:v>0.55955147743225098</c:v>
                </c:pt>
                <c:pt idx="80">
                  <c:v>0.60869061946868896</c:v>
                </c:pt>
                <c:pt idx="81">
                  <c:v>0.56957668066024802</c:v>
                </c:pt>
                <c:pt idx="82">
                  <c:v>0.56938838958740201</c:v>
                </c:pt>
                <c:pt idx="83">
                  <c:v>0.58474367856979403</c:v>
                </c:pt>
                <c:pt idx="84">
                  <c:v>0.63613200187683105</c:v>
                </c:pt>
                <c:pt idx="85">
                  <c:v>0.57385712862014804</c:v>
                </c:pt>
                <c:pt idx="86">
                  <c:v>0.56314241886138905</c:v>
                </c:pt>
                <c:pt idx="87">
                  <c:v>0.62613785266876198</c:v>
                </c:pt>
                <c:pt idx="88">
                  <c:v>0.57312321662902799</c:v>
                </c:pt>
                <c:pt idx="89">
                  <c:v>0.62518066167831399</c:v>
                </c:pt>
                <c:pt idx="90">
                  <c:v>0.58703011274337802</c:v>
                </c:pt>
                <c:pt idx="91">
                  <c:v>0.58265590667724598</c:v>
                </c:pt>
                <c:pt idx="92">
                  <c:v>0.56196302175521895</c:v>
                </c:pt>
                <c:pt idx="93">
                  <c:v>0.58533656597137496</c:v>
                </c:pt>
                <c:pt idx="94">
                  <c:v>0.49991601705551197</c:v>
                </c:pt>
                <c:pt idx="95">
                  <c:v>0.57254374027252197</c:v>
                </c:pt>
                <c:pt idx="96">
                  <c:v>0.49474287033081099</c:v>
                </c:pt>
                <c:pt idx="97">
                  <c:v>0.57300972938537598</c:v>
                </c:pt>
                <c:pt idx="98">
                  <c:v>0.59357678890228305</c:v>
                </c:pt>
                <c:pt idx="99">
                  <c:v>0.49200093746185303</c:v>
                </c:pt>
                <c:pt idx="100">
                  <c:v>0.60099172592163097</c:v>
                </c:pt>
                <c:pt idx="101">
                  <c:v>0.50930356979370095</c:v>
                </c:pt>
                <c:pt idx="102">
                  <c:v>0.53278064727783203</c:v>
                </c:pt>
                <c:pt idx="103">
                  <c:v>0.565199375152588</c:v>
                </c:pt>
                <c:pt idx="104">
                  <c:v>0.54057991504669201</c:v>
                </c:pt>
                <c:pt idx="105">
                  <c:v>0.53854286670684803</c:v>
                </c:pt>
                <c:pt idx="106">
                  <c:v>0.574246525764465</c:v>
                </c:pt>
                <c:pt idx="107">
                  <c:v>0.49174815416336098</c:v>
                </c:pt>
                <c:pt idx="108">
                  <c:v>0.66972178220748901</c:v>
                </c:pt>
                <c:pt idx="109">
                  <c:v>0.67036247253418002</c:v>
                </c:pt>
                <c:pt idx="110">
                  <c:v>0.662264764308929</c:v>
                </c:pt>
                <c:pt idx="111">
                  <c:v>0.532811999320984</c:v>
                </c:pt>
                <c:pt idx="112">
                  <c:v>0.52204245328903198</c:v>
                </c:pt>
                <c:pt idx="113">
                  <c:v>0.54356932640075695</c:v>
                </c:pt>
                <c:pt idx="114">
                  <c:v>0.58149200677871704</c:v>
                </c:pt>
                <c:pt idx="115">
                  <c:v>0.528750240802765</c:v>
                </c:pt>
                <c:pt idx="116">
                  <c:v>0.49252569675445601</c:v>
                </c:pt>
                <c:pt idx="117">
                  <c:v>0.56862962245941195</c:v>
                </c:pt>
                <c:pt idx="118">
                  <c:v>0.56780099868774403</c:v>
                </c:pt>
                <c:pt idx="119">
                  <c:v>0.44569009542465199</c:v>
                </c:pt>
                <c:pt idx="120">
                  <c:v>0.47184711694717402</c:v>
                </c:pt>
                <c:pt idx="121">
                  <c:v>0.49694919586181602</c:v>
                </c:pt>
                <c:pt idx="122">
                  <c:v>0.52874493598937999</c:v>
                </c:pt>
                <c:pt idx="123">
                  <c:v>0.56195640563964799</c:v>
                </c:pt>
                <c:pt idx="124">
                  <c:v>0.48767453432083102</c:v>
                </c:pt>
                <c:pt idx="125">
                  <c:v>0.58760869503021196</c:v>
                </c:pt>
                <c:pt idx="126">
                  <c:v>0.638558149337769</c:v>
                </c:pt>
                <c:pt idx="127">
                  <c:v>0.528811454772949</c:v>
                </c:pt>
                <c:pt idx="128">
                  <c:v>0.66306114196777299</c:v>
                </c:pt>
                <c:pt idx="129">
                  <c:v>0.62925803661346402</c:v>
                </c:pt>
                <c:pt idx="130">
                  <c:v>0.59055030345916804</c:v>
                </c:pt>
                <c:pt idx="131">
                  <c:v>0.48849791288375899</c:v>
                </c:pt>
                <c:pt idx="132">
                  <c:v>0.48889976739883401</c:v>
                </c:pt>
                <c:pt idx="133">
                  <c:v>0.50134885311126698</c:v>
                </c:pt>
                <c:pt idx="134">
                  <c:v>0.57219445705413796</c:v>
                </c:pt>
                <c:pt idx="135">
                  <c:v>0.57956731319427501</c:v>
                </c:pt>
                <c:pt idx="136">
                  <c:v>0.56282097101211603</c:v>
                </c:pt>
                <c:pt idx="137">
                  <c:v>0.50583899021148704</c:v>
                </c:pt>
                <c:pt idx="138">
                  <c:v>0.49674803018569902</c:v>
                </c:pt>
                <c:pt idx="139">
                  <c:v>0.48608863353729298</c:v>
                </c:pt>
                <c:pt idx="140">
                  <c:v>0.55774223804473899</c:v>
                </c:pt>
                <c:pt idx="141">
                  <c:v>0.51069533824920699</c:v>
                </c:pt>
                <c:pt idx="142">
                  <c:v>0.60290360450744596</c:v>
                </c:pt>
                <c:pt idx="143">
                  <c:v>0.58695960044860795</c:v>
                </c:pt>
                <c:pt idx="144">
                  <c:v>0.54515457153320301</c:v>
                </c:pt>
                <c:pt idx="145">
                  <c:v>0.59605568647384599</c:v>
                </c:pt>
                <c:pt idx="146">
                  <c:v>0.54743492603302002</c:v>
                </c:pt>
                <c:pt idx="147">
                  <c:v>0.56212162971496604</c:v>
                </c:pt>
                <c:pt idx="148">
                  <c:v>0.52710467576980602</c:v>
                </c:pt>
                <c:pt idx="149">
                  <c:v>0.498543441295624</c:v>
                </c:pt>
                <c:pt idx="150">
                  <c:v>0.50384575128555298</c:v>
                </c:pt>
                <c:pt idx="151">
                  <c:v>0.57298183441162098</c:v>
                </c:pt>
                <c:pt idx="152">
                  <c:v>0.57078313827514704</c:v>
                </c:pt>
                <c:pt idx="153">
                  <c:v>0.48073357343673701</c:v>
                </c:pt>
                <c:pt idx="154">
                  <c:v>0.54941785335540805</c:v>
                </c:pt>
                <c:pt idx="155">
                  <c:v>0.55714786052703902</c:v>
                </c:pt>
                <c:pt idx="156">
                  <c:v>0.62026929855346702</c:v>
                </c:pt>
                <c:pt idx="157">
                  <c:v>0.56772762537002597</c:v>
                </c:pt>
                <c:pt idx="158">
                  <c:v>0.57331842184066795</c:v>
                </c:pt>
                <c:pt idx="159">
                  <c:v>0.47693890333175698</c:v>
                </c:pt>
                <c:pt idx="160">
                  <c:v>0.62342917919158902</c:v>
                </c:pt>
                <c:pt idx="161">
                  <c:v>0.53619122505187999</c:v>
                </c:pt>
                <c:pt idx="162">
                  <c:v>0.50938987731933605</c:v>
                </c:pt>
                <c:pt idx="163">
                  <c:v>0.57623076438903797</c:v>
                </c:pt>
                <c:pt idx="164">
                  <c:v>0.62908828258514404</c:v>
                </c:pt>
                <c:pt idx="165">
                  <c:v>0.52207267284393299</c:v>
                </c:pt>
                <c:pt idx="166">
                  <c:v>0.51001226902008101</c:v>
                </c:pt>
                <c:pt idx="167">
                  <c:v>0.48373258113861101</c:v>
                </c:pt>
                <c:pt idx="168">
                  <c:v>0.48120152950286899</c:v>
                </c:pt>
                <c:pt idx="169">
                  <c:v>0.57951390743255604</c:v>
                </c:pt>
                <c:pt idx="170">
                  <c:v>0.67494815587997403</c:v>
                </c:pt>
                <c:pt idx="171">
                  <c:v>0.53844612836837802</c:v>
                </c:pt>
                <c:pt idx="172">
                  <c:v>0.51078253984451305</c:v>
                </c:pt>
                <c:pt idx="173">
                  <c:v>0.645282983779907</c:v>
                </c:pt>
                <c:pt idx="174">
                  <c:v>0.62208533287048295</c:v>
                </c:pt>
                <c:pt idx="175">
                  <c:v>0.56971544027328502</c:v>
                </c:pt>
                <c:pt idx="176">
                  <c:v>0.55507534742355302</c:v>
                </c:pt>
                <c:pt idx="177">
                  <c:v>0.50685518980026201</c:v>
                </c:pt>
                <c:pt idx="178">
                  <c:v>0.52870774269104004</c:v>
                </c:pt>
                <c:pt idx="179">
                  <c:v>0.59278297424316395</c:v>
                </c:pt>
                <c:pt idx="180">
                  <c:v>0.47651076316833502</c:v>
                </c:pt>
                <c:pt idx="181">
                  <c:v>0.49751597642898598</c:v>
                </c:pt>
                <c:pt idx="182">
                  <c:v>0.61372548341751099</c:v>
                </c:pt>
                <c:pt idx="183">
                  <c:v>0.52935469150543202</c:v>
                </c:pt>
                <c:pt idx="184">
                  <c:v>0.61135995388030995</c:v>
                </c:pt>
                <c:pt idx="185">
                  <c:v>0.55463087558746305</c:v>
                </c:pt>
                <c:pt idx="186">
                  <c:v>0.50485742092132602</c:v>
                </c:pt>
                <c:pt idx="187">
                  <c:v>0.55805850028991699</c:v>
                </c:pt>
                <c:pt idx="188">
                  <c:v>0.50663042068481401</c:v>
                </c:pt>
                <c:pt idx="189">
                  <c:v>0.52978330850601196</c:v>
                </c:pt>
                <c:pt idx="190">
                  <c:v>0.53419208526611295</c:v>
                </c:pt>
                <c:pt idx="191">
                  <c:v>0.58527493476867698</c:v>
                </c:pt>
                <c:pt idx="192">
                  <c:v>0.59015506505966198</c:v>
                </c:pt>
                <c:pt idx="193">
                  <c:v>0.51373624801635698</c:v>
                </c:pt>
                <c:pt idx="194">
                  <c:v>0.48943305015563998</c:v>
                </c:pt>
                <c:pt idx="195">
                  <c:v>0.499612927436829</c:v>
                </c:pt>
                <c:pt idx="196">
                  <c:v>0.54387575387954701</c:v>
                </c:pt>
                <c:pt idx="197">
                  <c:v>0.53584730625152599</c:v>
                </c:pt>
                <c:pt idx="198">
                  <c:v>0.53378301858902</c:v>
                </c:pt>
                <c:pt idx="199">
                  <c:v>0.52153539657592796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A3-49A7-B146-CAD7C703422C}"/>
            </c:ext>
          </c:extLst>
        </c:ser>
        <c:ser>
          <c:idx val="1"/>
          <c:order val="1"/>
          <c:tx>
            <c:strRef>
              <c:f>dice_log_file!$A$3</c:f>
              <c:strCache>
                <c:ptCount val="1"/>
                <c:pt idx="0">
                  <c:v>bce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dice_log_file!$B$1:$GS$1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dice_log_file!$B$3:$GS$3</c:f>
              <c:numCache>
                <c:formatCode>General</c:formatCode>
                <c:ptCount val="200"/>
                <c:pt idx="0">
                  <c:v>0.65320098400116</c:v>
                </c:pt>
                <c:pt idx="1">
                  <c:v>0.43012490868568398</c:v>
                </c:pt>
                <c:pt idx="2">
                  <c:v>0.35954755544662498</c:v>
                </c:pt>
                <c:pt idx="3">
                  <c:v>0.30993124842643699</c:v>
                </c:pt>
                <c:pt idx="4">
                  <c:v>0.351081192493439</c:v>
                </c:pt>
                <c:pt idx="5">
                  <c:v>0.36519107222557101</c:v>
                </c:pt>
                <c:pt idx="6">
                  <c:v>0.28654253482818598</c:v>
                </c:pt>
                <c:pt idx="7">
                  <c:v>0.39564174413681003</c:v>
                </c:pt>
                <c:pt idx="8">
                  <c:v>0.32910868525505099</c:v>
                </c:pt>
                <c:pt idx="9">
                  <c:v>0.30547320842742898</c:v>
                </c:pt>
                <c:pt idx="10">
                  <c:v>0.359792470932007</c:v>
                </c:pt>
                <c:pt idx="11">
                  <c:v>0.355514645576477</c:v>
                </c:pt>
                <c:pt idx="12">
                  <c:v>0.29704073071479797</c:v>
                </c:pt>
                <c:pt idx="13">
                  <c:v>0.32671165466308599</c:v>
                </c:pt>
                <c:pt idx="14">
                  <c:v>0.32206854224205</c:v>
                </c:pt>
                <c:pt idx="15">
                  <c:v>0.35883972048759499</c:v>
                </c:pt>
                <c:pt idx="16">
                  <c:v>0.37710735201835599</c:v>
                </c:pt>
                <c:pt idx="17">
                  <c:v>0.31051179766655002</c:v>
                </c:pt>
                <c:pt idx="18">
                  <c:v>0.42629289627075201</c:v>
                </c:pt>
                <c:pt idx="19">
                  <c:v>0.36663436889648399</c:v>
                </c:pt>
                <c:pt idx="20">
                  <c:v>0.36463204026222201</c:v>
                </c:pt>
                <c:pt idx="21">
                  <c:v>0.37193125486373901</c:v>
                </c:pt>
                <c:pt idx="22">
                  <c:v>0.45751616358757002</c:v>
                </c:pt>
                <c:pt idx="23">
                  <c:v>0.31454914808273299</c:v>
                </c:pt>
                <c:pt idx="24">
                  <c:v>0.42500531673431402</c:v>
                </c:pt>
                <c:pt idx="25">
                  <c:v>0.25383663177490201</c:v>
                </c:pt>
                <c:pt idx="26">
                  <c:v>0.34362563490867598</c:v>
                </c:pt>
                <c:pt idx="27">
                  <c:v>0.32511854171752902</c:v>
                </c:pt>
                <c:pt idx="28">
                  <c:v>0.40999731421470598</c:v>
                </c:pt>
                <c:pt idx="29">
                  <c:v>0.33818393945693997</c:v>
                </c:pt>
                <c:pt idx="30">
                  <c:v>0.31465372443199202</c:v>
                </c:pt>
                <c:pt idx="31">
                  <c:v>0.27593752741813699</c:v>
                </c:pt>
                <c:pt idx="32">
                  <c:v>0.38293650746345498</c:v>
                </c:pt>
                <c:pt idx="33">
                  <c:v>0.42721447348594699</c:v>
                </c:pt>
                <c:pt idx="34">
                  <c:v>0.35170572996139499</c:v>
                </c:pt>
                <c:pt idx="35">
                  <c:v>0.34981366991996798</c:v>
                </c:pt>
                <c:pt idx="36">
                  <c:v>0.32886204123496998</c:v>
                </c:pt>
                <c:pt idx="37">
                  <c:v>0.34729796648025502</c:v>
                </c:pt>
                <c:pt idx="38">
                  <c:v>0.29351785778999301</c:v>
                </c:pt>
                <c:pt idx="39">
                  <c:v>0.63379871845245395</c:v>
                </c:pt>
                <c:pt idx="40">
                  <c:v>0.76848387718200695</c:v>
                </c:pt>
                <c:pt idx="41">
                  <c:v>0.65593016147613503</c:v>
                </c:pt>
                <c:pt idx="42">
                  <c:v>0.59843796491622903</c:v>
                </c:pt>
                <c:pt idx="43">
                  <c:v>0.57155853509902999</c:v>
                </c:pt>
                <c:pt idx="44">
                  <c:v>0.32451915740966802</c:v>
                </c:pt>
                <c:pt idx="45">
                  <c:v>0.31163966655731201</c:v>
                </c:pt>
                <c:pt idx="46">
                  <c:v>0.33064532279968301</c:v>
                </c:pt>
                <c:pt idx="47">
                  <c:v>0.28516647219657898</c:v>
                </c:pt>
                <c:pt idx="48">
                  <c:v>0.31183081865310702</c:v>
                </c:pt>
                <c:pt idx="49">
                  <c:v>0.39848175644874601</c:v>
                </c:pt>
                <c:pt idx="50">
                  <c:v>0.33750113844871499</c:v>
                </c:pt>
                <c:pt idx="51">
                  <c:v>0.31344851851463301</c:v>
                </c:pt>
                <c:pt idx="52">
                  <c:v>0.33109152317047102</c:v>
                </c:pt>
                <c:pt idx="53">
                  <c:v>0.41159310936927801</c:v>
                </c:pt>
                <c:pt idx="54">
                  <c:v>0.34048366546630898</c:v>
                </c:pt>
                <c:pt idx="55">
                  <c:v>0.39951831102371199</c:v>
                </c:pt>
                <c:pt idx="56">
                  <c:v>0.31084418296813998</c:v>
                </c:pt>
                <c:pt idx="57">
                  <c:v>0.37100288271903997</c:v>
                </c:pt>
                <c:pt idx="58">
                  <c:v>0.32158237695693997</c:v>
                </c:pt>
                <c:pt idx="59">
                  <c:v>0.28547590970992998</c:v>
                </c:pt>
                <c:pt idx="60">
                  <c:v>0.31480389833450301</c:v>
                </c:pt>
                <c:pt idx="61">
                  <c:v>0.37828817963600198</c:v>
                </c:pt>
                <c:pt idx="62">
                  <c:v>0.37838661670684798</c:v>
                </c:pt>
                <c:pt idx="63">
                  <c:v>0.40192976593971202</c:v>
                </c:pt>
                <c:pt idx="64">
                  <c:v>0.26673254370689398</c:v>
                </c:pt>
                <c:pt idx="65">
                  <c:v>0.39017924666404702</c:v>
                </c:pt>
                <c:pt idx="66">
                  <c:v>0.36366844177246099</c:v>
                </c:pt>
                <c:pt idx="67">
                  <c:v>0.29291141033172602</c:v>
                </c:pt>
                <c:pt idx="68">
                  <c:v>0.351036757230759</c:v>
                </c:pt>
                <c:pt idx="69">
                  <c:v>0.32067629694938699</c:v>
                </c:pt>
                <c:pt idx="70">
                  <c:v>0.32737556099891701</c:v>
                </c:pt>
                <c:pt idx="71">
                  <c:v>0.35599556565284701</c:v>
                </c:pt>
                <c:pt idx="72">
                  <c:v>0.275959402322769</c:v>
                </c:pt>
                <c:pt idx="73">
                  <c:v>0.32236990332603499</c:v>
                </c:pt>
                <c:pt idx="74">
                  <c:v>0.28983911871910101</c:v>
                </c:pt>
                <c:pt idx="75">
                  <c:v>0.29330763220786998</c:v>
                </c:pt>
                <c:pt idx="76">
                  <c:v>0.43700179457664501</c:v>
                </c:pt>
                <c:pt idx="77">
                  <c:v>0.360680371522903</c:v>
                </c:pt>
                <c:pt idx="78">
                  <c:v>0.28009840846061701</c:v>
                </c:pt>
                <c:pt idx="79">
                  <c:v>0.30712363123893699</c:v>
                </c:pt>
                <c:pt idx="80">
                  <c:v>0.37853282690048201</c:v>
                </c:pt>
                <c:pt idx="81">
                  <c:v>0.346131712198257</c:v>
                </c:pt>
                <c:pt idx="82">
                  <c:v>0.39333048462867698</c:v>
                </c:pt>
                <c:pt idx="83">
                  <c:v>0.51713806390762296</c:v>
                </c:pt>
                <c:pt idx="84">
                  <c:v>0.63392865657806396</c:v>
                </c:pt>
                <c:pt idx="85">
                  <c:v>0.49924436211585999</c:v>
                </c:pt>
                <c:pt idx="86">
                  <c:v>0.491043031215668</c:v>
                </c:pt>
                <c:pt idx="87">
                  <c:v>0.412098288536072</c:v>
                </c:pt>
                <c:pt idx="88">
                  <c:v>0.33723804354667702</c:v>
                </c:pt>
                <c:pt idx="89">
                  <c:v>0.28972667455673201</c:v>
                </c:pt>
                <c:pt idx="90">
                  <c:v>0.362486481666565</c:v>
                </c:pt>
                <c:pt idx="91">
                  <c:v>0.36678960919380199</c:v>
                </c:pt>
                <c:pt idx="92">
                  <c:v>0.31635797023773199</c:v>
                </c:pt>
                <c:pt idx="93">
                  <c:v>0.32639750838279702</c:v>
                </c:pt>
                <c:pt idx="94">
                  <c:v>0.23876135051250499</c:v>
                </c:pt>
                <c:pt idx="95">
                  <c:v>0.34193888306617698</c:v>
                </c:pt>
                <c:pt idx="96">
                  <c:v>0.27833944559097301</c:v>
                </c:pt>
                <c:pt idx="97">
                  <c:v>0.319567531347275</c:v>
                </c:pt>
                <c:pt idx="98">
                  <c:v>0.39529266953468301</c:v>
                </c:pt>
                <c:pt idx="99">
                  <c:v>0.30583658814430198</c:v>
                </c:pt>
                <c:pt idx="100">
                  <c:v>0.37797290086746199</c:v>
                </c:pt>
                <c:pt idx="101">
                  <c:v>0.28340181708335899</c:v>
                </c:pt>
                <c:pt idx="102">
                  <c:v>0.26188042759895303</c:v>
                </c:pt>
                <c:pt idx="103">
                  <c:v>0.32991135120391801</c:v>
                </c:pt>
                <c:pt idx="104">
                  <c:v>0.33003836870193498</c:v>
                </c:pt>
                <c:pt idx="105">
                  <c:v>0.31562262773513799</c:v>
                </c:pt>
                <c:pt idx="106">
                  <c:v>0.306508868932724</c:v>
                </c:pt>
                <c:pt idx="107">
                  <c:v>0.31463387608528098</c:v>
                </c:pt>
                <c:pt idx="108">
                  <c:v>0.33609217405319203</c:v>
                </c:pt>
                <c:pt idx="109">
                  <c:v>0.44262769818306003</c:v>
                </c:pt>
                <c:pt idx="110">
                  <c:v>0.36789232492446899</c:v>
                </c:pt>
                <c:pt idx="111">
                  <c:v>0.31939890980720498</c:v>
                </c:pt>
                <c:pt idx="112">
                  <c:v>0.320975482463837</c:v>
                </c:pt>
                <c:pt idx="113">
                  <c:v>0.33432579040527299</c:v>
                </c:pt>
                <c:pt idx="114">
                  <c:v>0.341534733772278</c:v>
                </c:pt>
                <c:pt idx="115">
                  <c:v>0.31549826264381398</c:v>
                </c:pt>
                <c:pt idx="116">
                  <c:v>0.28640595078468301</c:v>
                </c:pt>
                <c:pt idx="117">
                  <c:v>0.35657241940498302</c:v>
                </c:pt>
                <c:pt idx="118">
                  <c:v>0.35367029905319203</c:v>
                </c:pt>
                <c:pt idx="119">
                  <c:v>0.24830050766468001</c:v>
                </c:pt>
                <c:pt idx="120">
                  <c:v>0.27750265598297102</c:v>
                </c:pt>
                <c:pt idx="121">
                  <c:v>0.27905622124671903</c:v>
                </c:pt>
                <c:pt idx="122">
                  <c:v>0.35205233097076399</c:v>
                </c:pt>
                <c:pt idx="123">
                  <c:v>0.29039570689201399</c:v>
                </c:pt>
                <c:pt idx="124">
                  <c:v>0.308363497257233</c:v>
                </c:pt>
                <c:pt idx="125">
                  <c:v>0.30079424381256098</c:v>
                </c:pt>
                <c:pt idx="126">
                  <c:v>0.51248967647552501</c:v>
                </c:pt>
                <c:pt idx="127">
                  <c:v>0.48197749257087702</c:v>
                </c:pt>
                <c:pt idx="128">
                  <c:v>0.489211946725845</c:v>
                </c:pt>
                <c:pt idx="129">
                  <c:v>0.53373938798904397</c:v>
                </c:pt>
                <c:pt idx="130">
                  <c:v>0.45415094494819602</c:v>
                </c:pt>
                <c:pt idx="131">
                  <c:v>0.323530614376068</c:v>
                </c:pt>
                <c:pt idx="132">
                  <c:v>0.30437523126602201</c:v>
                </c:pt>
                <c:pt idx="133">
                  <c:v>0.36002022027969399</c:v>
                </c:pt>
                <c:pt idx="134">
                  <c:v>0.33971038460731501</c:v>
                </c:pt>
                <c:pt idx="135">
                  <c:v>0.292641490697861</c:v>
                </c:pt>
                <c:pt idx="136">
                  <c:v>0.37793871760368303</c:v>
                </c:pt>
                <c:pt idx="137">
                  <c:v>0.31740042567253102</c:v>
                </c:pt>
                <c:pt idx="138">
                  <c:v>0.309810221195221</c:v>
                </c:pt>
                <c:pt idx="139">
                  <c:v>0.31280854344367998</c:v>
                </c:pt>
                <c:pt idx="140">
                  <c:v>0.28340128064155601</c:v>
                </c:pt>
                <c:pt idx="141">
                  <c:v>0.35600069165229797</c:v>
                </c:pt>
                <c:pt idx="142">
                  <c:v>0.440833419561386</c:v>
                </c:pt>
                <c:pt idx="143">
                  <c:v>0.393073260784149</c:v>
                </c:pt>
                <c:pt idx="144">
                  <c:v>0.33524483442306502</c:v>
                </c:pt>
                <c:pt idx="145">
                  <c:v>0.39578056335449202</c:v>
                </c:pt>
                <c:pt idx="146">
                  <c:v>0.30606347322464</c:v>
                </c:pt>
                <c:pt idx="147">
                  <c:v>0.30770200490951499</c:v>
                </c:pt>
                <c:pt idx="148">
                  <c:v>0.36105391383171098</c:v>
                </c:pt>
                <c:pt idx="149">
                  <c:v>0.324166029691696</c:v>
                </c:pt>
                <c:pt idx="150">
                  <c:v>0.28609716892242398</c:v>
                </c:pt>
                <c:pt idx="151">
                  <c:v>0.33979323506355302</c:v>
                </c:pt>
                <c:pt idx="152">
                  <c:v>0.27779063582420299</c:v>
                </c:pt>
                <c:pt idx="153">
                  <c:v>0.283203125</c:v>
                </c:pt>
                <c:pt idx="154">
                  <c:v>0.29783537983894298</c:v>
                </c:pt>
                <c:pt idx="155">
                  <c:v>0.32515159249305697</c:v>
                </c:pt>
                <c:pt idx="156">
                  <c:v>0.52239131927490201</c:v>
                </c:pt>
                <c:pt idx="157">
                  <c:v>0.32652157545089699</c:v>
                </c:pt>
                <c:pt idx="158">
                  <c:v>0.290803283452988</c:v>
                </c:pt>
                <c:pt idx="159">
                  <c:v>0.27247923612594599</c:v>
                </c:pt>
                <c:pt idx="160">
                  <c:v>0.37424245476722701</c:v>
                </c:pt>
                <c:pt idx="161">
                  <c:v>0.270084708929062</c:v>
                </c:pt>
                <c:pt idx="162">
                  <c:v>0.29521533846855202</c:v>
                </c:pt>
                <c:pt idx="163">
                  <c:v>0.37444829940795898</c:v>
                </c:pt>
                <c:pt idx="164">
                  <c:v>0.3841412961483</c:v>
                </c:pt>
                <c:pt idx="165">
                  <c:v>0.34555667638778698</c:v>
                </c:pt>
                <c:pt idx="166">
                  <c:v>0.29891476035118097</c:v>
                </c:pt>
                <c:pt idx="167">
                  <c:v>0.32730692625045799</c:v>
                </c:pt>
                <c:pt idx="168">
                  <c:v>0.28469389677047702</c:v>
                </c:pt>
                <c:pt idx="169">
                  <c:v>0.34522700309753401</c:v>
                </c:pt>
                <c:pt idx="170">
                  <c:v>0.53939342498779297</c:v>
                </c:pt>
                <c:pt idx="171">
                  <c:v>0.36023345589637801</c:v>
                </c:pt>
                <c:pt idx="172">
                  <c:v>0.405875384807587</c:v>
                </c:pt>
                <c:pt idx="173">
                  <c:v>0.41321578621864302</c:v>
                </c:pt>
                <c:pt idx="174">
                  <c:v>0.37514254450798001</c:v>
                </c:pt>
                <c:pt idx="175">
                  <c:v>0.35670375823974598</c:v>
                </c:pt>
                <c:pt idx="176">
                  <c:v>0.3601393699646</c:v>
                </c:pt>
                <c:pt idx="177">
                  <c:v>0.23782534897327401</c:v>
                </c:pt>
                <c:pt idx="178">
                  <c:v>0.33953231573104897</c:v>
                </c:pt>
                <c:pt idx="179">
                  <c:v>0.361991196870804</c:v>
                </c:pt>
                <c:pt idx="180">
                  <c:v>0.26147150993347201</c:v>
                </c:pt>
                <c:pt idx="181">
                  <c:v>0.308054178953171</c:v>
                </c:pt>
                <c:pt idx="182">
                  <c:v>0.365790575742722</c:v>
                </c:pt>
                <c:pt idx="183">
                  <c:v>0.30666685104370101</c:v>
                </c:pt>
                <c:pt idx="184">
                  <c:v>0.35130050778388999</c:v>
                </c:pt>
                <c:pt idx="185">
                  <c:v>0.294448971748352</c:v>
                </c:pt>
                <c:pt idx="186">
                  <c:v>0.278235733509064</c:v>
                </c:pt>
                <c:pt idx="187">
                  <c:v>0.30330786108970598</c:v>
                </c:pt>
                <c:pt idx="188">
                  <c:v>0.35422739386558499</c:v>
                </c:pt>
                <c:pt idx="189">
                  <c:v>0.298269212245941</c:v>
                </c:pt>
                <c:pt idx="190">
                  <c:v>0.38032576441764798</c:v>
                </c:pt>
                <c:pt idx="191">
                  <c:v>0.36807554960250799</c:v>
                </c:pt>
                <c:pt idx="192">
                  <c:v>0.315636277198791</c:v>
                </c:pt>
                <c:pt idx="193">
                  <c:v>0.34908729791641202</c:v>
                </c:pt>
                <c:pt idx="194">
                  <c:v>0.253872931003571</c:v>
                </c:pt>
                <c:pt idx="195">
                  <c:v>0.33344024419784501</c:v>
                </c:pt>
                <c:pt idx="196">
                  <c:v>0.339358270168304</c:v>
                </c:pt>
                <c:pt idx="197">
                  <c:v>0.321255892515182</c:v>
                </c:pt>
                <c:pt idx="198">
                  <c:v>0.31345498561859098</c:v>
                </c:pt>
                <c:pt idx="199">
                  <c:v>0.26355054974556003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A3-49A7-B146-CAD7C703422C}"/>
            </c:ext>
          </c:extLst>
        </c:ser>
        <c:ser>
          <c:idx val="2"/>
          <c:order val="2"/>
          <c:tx>
            <c:strRef>
              <c:f>dice_log_file!$A$4</c:f>
              <c:strCache>
                <c:ptCount val="1"/>
                <c:pt idx="0">
                  <c:v>dist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dice_log_file!$B$1:$GS$1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dice_log_file!$B$4:$GS$4</c:f>
              <c:numCache>
                <c:formatCode>General</c:formatCode>
                <c:ptCount val="200"/>
                <c:pt idx="0">
                  <c:v>4.1344342231750497</c:v>
                </c:pt>
                <c:pt idx="1">
                  <c:v>1.2097904682159399</c:v>
                </c:pt>
                <c:pt idx="2">
                  <c:v>0.54229855537414595</c:v>
                </c:pt>
                <c:pt idx="3">
                  <c:v>0.23922204971313499</c:v>
                </c:pt>
                <c:pt idx="4">
                  <c:v>0.17376045882701899</c:v>
                </c:pt>
                <c:pt idx="5">
                  <c:v>0.13358460366725899</c:v>
                </c:pt>
                <c:pt idx="6">
                  <c:v>0.13245223462581601</c:v>
                </c:pt>
                <c:pt idx="7">
                  <c:v>0.127877742052078</c:v>
                </c:pt>
                <c:pt idx="8">
                  <c:v>0.105961799621582</c:v>
                </c:pt>
                <c:pt idx="9">
                  <c:v>9.2800758779048906E-2</c:v>
                </c:pt>
                <c:pt idx="10">
                  <c:v>0.13471959531307201</c:v>
                </c:pt>
                <c:pt idx="11">
                  <c:v>8.4106035530567197E-2</c:v>
                </c:pt>
                <c:pt idx="12">
                  <c:v>7.7397167682647705E-2</c:v>
                </c:pt>
                <c:pt idx="13">
                  <c:v>0.124569587409496</c:v>
                </c:pt>
                <c:pt idx="14">
                  <c:v>0.123079083859921</c:v>
                </c:pt>
                <c:pt idx="15">
                  <c:v>9.0467609465122195E-2</c:v>
                </c:pt>
                <c:pt idx="16">
                  <c:v>9.65765416622162E-2</c:v>
                </c:pt>
                <c:pt idx="17">
                  <c:v>7.1238756179809598E-2</c:v>
                </c:pt>
                <c:pt idx="18">
                  <c:v>0.139101281762123</c:v>
                </c:pt>
                <c:pt idx="19">
                  <c:v>8.8062696158885997E-2</c:v>
                </c:pt>
                <c:pt idx="20">
                  <c:v>6.9795966148376506E-2</c:v>
                </c:pt>
                <c:pt idx="21">
                  <c:v>8.11877250671387E-2</c:v>
                </c:pt>
                <c:pt idx="22">
                  <c:v>5.4381642490625402E-2</c:v>
                </c:pt>
                <c:pt idx="23">
                  <c:v>7.1750797331333202E-2</c:v>
                </c:pt>
                <c:pt idx="24">
                  <c:v>7.2130188345909105E-2</c:v>
                </c:pt>
                <c:pt idx="25">
                  <c:v>5.8186467736959499E-2</c:v>
                </c:pt>
                <c:pt idx="26">
                  <c:v>6.7777723073959406E-2</c:v>
                </c:pt>
                <c:pt idx="27">
                  <c:v>6.2614440917968806E-2</c:v>
                </c:pt>
                <c:pt idx="28">
                  <c:v>6.4069338142871898E-2</c:v>
                </c:pt>
                <c:pt idx="29">
                  <c:v>4.1547831147909199E-2</c:v>
                </c:pt>
                <c:pt idx="30">
                  <c:v>5.03761284053326E-2</c:v>
                </c:pt>
                <c:pt idx="31">
                  <c:v>5.3053434938192402E-2</c:v>
                </c:pt>
                <c:pt idx="32">
                  <c:v>6.2096685171127299E-2</c:v>
                </c:pt>
                <c:pt idx="33">
                  <c:v>7.5506523251533494E-2</c:v>
                </c:pt>
                <c:pt idx="34">
                  <c:v>6.0902073979377802E-2</c:v>
                </c:pt>
                <c:pt idx="35">
                  <c:v>8.0517470836639404E-2</c:v>
                </c:pt>
                <c:pt idx="36">
                  <c:v>5.1568374037742601E-2</c:v>
                </c:pt>
                <c:pt idx="37">
                  <c:v>5.4543521255254697E-2</c:v>
                </c:pt>
                <c:pt idx="38">
                  <c:v>4.6255230903625502E-2</c:v>
                </c:pt>
                <c:pt idx="39">
                  <c:v>2.47915887832642</c:v>
                </c:pt>
                <c:pt idx="40">
                  <c:v>3.0138099193572998</c:v>
                </c:pt>
                <c:pt idx="41">
                  <c:v>1.1143108606338501</c:v>
                </c:pt>
                <c:pt idx="42">
                  <c:v>0.719424068927765</c:v>
                </c:pt>
                <c:pt idx="43">
                  <c:v>3.2126331329345699</c:v>
                </c:pt>
                <c:pt idx="44">
                  <c:v>4.4053364545106902E-2</c:v>
                </c:pt>
                <c:pt idx="45">
                  <c:v>5.9391491115093203E-2</c:v>
                </c:pt>
                <c:pt idx="46">
                  <c:v>5.5896118283271803E-2</c:v>
                </c:pt>
                <c:pt idx="47">
                  <c:v>6.2296334654092803E-2</c:v>
                </c:pt>
                <c:pt idx="48">
                  <c:v>5.18032051622868E-2</c:v>
                </c:pt>
                <c:pt idx="49">
                  <c:v>4.0836133062839501E-2</c:v>
                </c:pt>
                <c:pt idx="50">
                  <c:v>5.787293612957E-2</c:v>
                </c:pt>
                <c:pt idx="51">
                  <c:v>3.9505101740360302E-2</c:v>
                </c:pt>
                <c:pt idx="52">
                  <c:v>5.0922013819217703E-2</c:v>
                </c:pt>
                <c:pt idx="53">
                  <c:v>4.8210836946964299E-2</c:v>
                </c:pt>
                <c:pt idx="54">
                  <c:v>3.9474375545978498E-2</c:v>
                </c:pt>
                <c:pt idx="55">
                  <c:v>3.6608390510082203E-2</c:v>
                </c:pt>
                <c:pt idx="56">
                  <c:v>3.6536019295453998E-2</c:v>
                </c:pt>
                <c:pt idx="57">
                  <c:v>4.0698435157537502E-2</c:v>
                </c:pt>
                <c:pt idx="58">
                  <c:v>3.4580934792757E-2</c:v>
                </c:pt>
                <c:pt idx="59">
                  <c:v>3.3889062702655799E-2</c:v>
                </c:pt>
                <c:pt idx="60">
                  <c:v>8.0548092722892803E-2</c:v>
                </c:pt>
                <c:pt idx="61">
                  <c:v>4.0334627032280003E-2</c:v>
                </c:pt>
                <c:pt idx="62">
                  <c:v>5.2613642066717203E-2</c:v>
                </c:pt>
                <c:pt idx="63">
                  <c:v>5.6934669613838203E-2</c:v>
                </c:pt>
                <c:pt idx="64">
                  <c:v>3.0253805220127099E-2</c:v>
                </c:pt>
                <c:pt idx="65">
                  <c:v>4.9897886812686899E-2</c:v>
                </c:pt>
                <c:pt idx="66">
                  <c:v>3.2104782760143301E-2</c:v>
                </c:pt>
                <c:pt idx="67">
                  <c:v>2.30059828609228E-2</c:v>
                </c:pt>
                <c:pt idx="68">
                  <c:v>2.4325538426637702E-2</c:v>
                </c:pt>
                <c:pt idx="69">
                  <c:v>4.3079283088445698E-2</c:v>
                </c:pt>
                <c:pt idx="70">
                  <c:v>3.08691821992397E-2</c:v>
                </c:pt>
                <c:pt idx="71">
                  <c:v>2.4337455630302401E-2</c:v>
                </c:pt>
                <c:pt idx="72">
                  <c:v>3.0237410217523599E-2</c:v>
                </c:pt>
                <c:pt idx="73">
                  <c:v>2.6495199650526099E-2</c:v>
                </c:pt>
                <c:pt idx="74">
                  <c:v>9.4376482069492298E-2</c:v>
                </c:pt>
                <c:pt idx="75">
                  <c:v>2.9646271839737899E-2</c:v>
                </c:pt>
                <c:pt idx="76">
                  <c:v>2.62794755399227E-2</c:v>
                </c:pt>
                <c:pt idx="77">
                  <c:v>2.5195466354489299E-2</c:v>
                </c:pt>
                <c:pt idx="78">
                  <c:v>2.30353381484747E-2</c:v>
                </c:pt>
                <c:pt idx="79">
                  <c:v>2.9304027557373099E-2</c:v>
                </c:pt>
                <c:pt idx="80">
                  <c:v>3.2016344368457801E-2</c:v>
                </c:pt>
                <c:pt idx="81">
                  <c:v>3.06273214519024E-2</c:v>
                </c:pt>
                <c:pt idx="82">
                  <c:v>4.2369093745946898E-2</c:v>
                </c:pt>
                <c:pt idx="83">
                  <c:v>0.25503775477409402</c:v>
                </c:pt>
                <c:pt idx="84">
                  <c:v>0.111360445618629</c:v>
                </c:pt>
                <c:pt idx="85">
                  <c:v>0.135901615023613</c:v>
                </c:pt>
                <c:pt idx="86">
                  <c:v>0.18746510148048401</c:v>
                </c:pt>
                <c:pt idx="87">
                  <c:v>2.4901170283555998E-2</c:v>
                </c:pt>
                <c:pt idx="88">
                  <c:v>2.2707439959049201E-2</c:v>
                </c:pt>
                <c:pt idx="89">
                  <c:v>7.6103605329990401E-2</c:v>
                </c:pt>
                <c:pt idx="90">
                  <c:v>2.29370333254337E-2</c:v>
                </c:pt>
                <c:pt idx="91">
                  <c:v>3.0400812625884999E-2</c:v>
                </c:pt>
                <c:pt idx="92">
                  <c:v>1.8257176503539099E-2</c:v>
                </c:pt>
                <c:pt idx="93">
                  <c:v>4.32725735008717E-2</c:v>
                </c:pt>
                <c:pt idx="94">
                  <c:v>2.3372741416096701E-2</c:v>
                </c:pt>
                <c:pt idx="95">
                  <c:v>2.8134984895586999E-2</c:v>
                </c:pt>
                <c:pt idx="96">
                  <c:v>3.6860585212707499E-2</c:v>
                </c:pt>
                <c:pt idx="97">
                  <c:v>1.8518215045332902E-2</c:v>
                </c:pt>
                <c:pt idx="98">
                  <c:v>2.3798536509275402E-2</c:v>
                </c:pt>
                <c:pt idx="99">
                  <c:v>2.01014541089535E-2</c:v>
                </c:pt>
                <c:pt idx="100">
                  <c:v>2.04741340130568E-2</c:v>
                </c:pt>
                <c:pt idx="101">
                  <c:v>3.5329226404428503E-2</c:v>
                </c:pt>
                <c:pt idx="102">
                  <c:v>4.8286110162734999E-2</c:v>
                </c:pt>
                <c:pt idx="103">
                  <c:v>3.2257419079542202E-2</c:v>
                </c:pt>
                <c:pt idx="104">
                  <c:v>5.2511744201183298E-2</c:v>
                </c:pt>
                <c:pt idx="105">
                  <c:v>3.0048353597521799E-2</c:v>
                </c:pt>
                <c:pt idx="106">
                  <c:v>2.2583575919270502E-2</c:v>
                </c:pt>
                <c:pt idx="107">
                  <c:v>2.7094392105937001E-2</c:v>
                </c:pt>
                <c:pt idx="108">
                  <c:v>3.1459186226129497E-2</c:v>
                </c:pt>
                <c:pt idx="109">
                  <c:v>1.9475754350423799E-2</c:v>
                </c:pt>
                <c:pt idx="110">
                  <c:v>2.90412623435259E-2</c:v>
                </c:pt>
                <c:pt idx="111">
                  <c:v>3.1270869076251998E-2</c:v>
                </c:pt>
                <c:pt idx="112">
                  <c:v>2.45785266160965E-2</c:v>
                </c:pt>
                <c:pt idx="113">
                  <c:v>2.3897992447018599E-2</c:v>
                </c:pt>
                <c:pt idx="114">
                  <c:v>2.0128862932324399E-2</c:v>
                </c:pt>
                <c:pt idx="115">
                  <c:v>2.40385718643665E-2</c:v>
                </c:pt>
                <c:pt idx="116">
                  <c:v>2.3939186707139001E-2</c:v>
                </c:pt>
                <c:pt idx="117">
                  <c:v>5.2890375256538398E-2</c:v>
                </c:pt>
                <c:pt idx="118">
                  <c:v>4.5467451214790303E-2</c:v>
                </c:pt>
                <c:pt idx="119">
                  <c:v>1.7377048730850199E-2</c:v>
                </c:pt>
                <c:pt idx="120">
                  <c:v>2.0087979733943901E-2</c:v>
                </c:pt>
                <c:pt idx="121">
                  <c:v>1.87555272132158E-2</c:v>
                </c:pt>
                <c:pt idx="122">
                  <c:v>2.3972766473889299E-2</c:v>
                </c:pt>
                <c:pt idx="123">
                  <c:v>1.7661953344941101E-2</c:v>
                </c:pt>
                <c:pt idx="124">
                  <c:v>2.3864198476076098E-2</c:v>
                </c:pt>
                <c:pt idx="125">
                  <c:v>2.1486721932888E-2</c:v>
                </c:pt>
                <c:pt idx="126">
                  <c:v>9.6706390380859403E-2</c:v>
                </c:pt>
                <c:pt idx="127">
                  <c:v>0.29464232921600297</c:v>
                </c:pt>
                <c:pt idx="128">
                  <c:v>3.1964581459760701E-2</c:v>
                </c:pt>
                <c:pt idx="129">
                  <c:v>7.2972051799297305E-2</c:v>
                </c:pt>
                <c:pt idx="130">
                  <c:v>4.9614962190389598E-2</c:v>
                </c:pt>
                <c:pt idx="131">
                  <c:v>3.8417957723140703E-2</c:v>
                </c:pt>
                <c:pt idx="132">
                  <c:v>1.68487299233675E-2</c:v>
                </c:pt>
                <c:pt idx="133">
                  <c:v>2.1898275241255798E-2</c:v>
                </c:pt>
                <c:pt idx="134">
                  <c:v>2.57518664002418E-2</c:v>
                </c:pt>
                <c:pt idx="135">
                  <c:v>1.51492515578866E-2</c:v>
                </c:pt>
                <c:pt idx="136">
                  <c:v>2.02367585152388E-2</c:v>
                </c:pt>
                <c:pt idx="137">
                  <c:v>1.58737674355507E-2</c:v>
                </c:pt>
                <c:pt idx="138">
                  <c:v>2.4199156090617201E-2</c:v>
                </c:pt>
                <c:pt idx="139">
                  <c:v>4.8985138535499601E-2</c:v>
                </c:pt>
                <c:pt idx="140">
                  <c:v>5.1746357232332202E-2</c:v>
                </c:pt>
                <c:pt idx="141">
                  <c:v>2.3086523637175602E-2</c:v>
                </c:pt>
                <c:pt idx="142">
                  <c:v>3.0989713966846501E-2</c:v>
                </c:pt>
                <c:pt idx="143">
                  <c:v>2.42974329739809E-2</c:v>
                </c:pt>
                <c:pt idx="144">
                  <c:v>2.4770827963948298E-2</c:v>
                </c:pt>
                <c:pt idx="145">
                  <c:v>2.1685244515538198E-2</c:v>
                </c:pt>
                <c:pt idx="146">
                  <c:v>2.3262444883585E-2</c:v>
                </c:pt>
                <c:pt idx="147">
                  <c:v>1.4956433326005899E-2</c:v>
                </c:pt>
                <c:pt idx="148">
                  <c:v>1.8165083602070801E-2</c:v>
                </c:pt>
                <c:pt idx="149">
                  <c:v>1.76182929426432E-2</c:v>
                </c:pt>
                <c:pt idx="150">
                  <c:v>2.4393778294324899E-2</c:v>
                </c:pt>
                <c:pt idx="151">
                  <c:v>1.7229396849870699E-2</c:v>
                </c:pt>
                <c:pt idx="152">
                  <c:v>2.1376926451921501E-2</c:v>
                </c:pt>
                <c:pt idx="153">
                  <c:v>2.4294551461935002E-2</c:v>
                </c:pt>
                <c:pt idx="154">
                  <c:v>1.95423122495413E-2</c:v>
                </c:pt>
                <c:pt idx="155">
                  <c:v>2.0464271306991601E-2</c:v>
                </c:pt>
                <c:pt idx="156">
                  <c:v>2.2910518571734401E-2</c:v>
                </c:pt>
                <c:pt idx="157">
                  <c:v>1.8447475507855401E-2</c:v>
                </c:pt>
                <c:pt idx="158">
                  <c:v>2.8885530307888999E-2</c:v>
                </c:pt>
                <c:pt idx="159">
                  <c:v>2.6438537985086399E-2</c:v>
                </c:pt>
                <c:pt idx="160">
                  <c:v>3.2816946506500203E-2</c:v>
                </c:pt>
                <c:pt idx="161">
                  <c:v>2.1579554304480601E-2</c:v>
                </c:pt>
                <c:pt idx="162">
                  <c:v>1.8087990581989299E-2</c:v>
                </c:pt>
                <c:pt idx="163">
                  <c:v>1.9940858706831901E-2</c:v>
                </c:pt>
                <c:pt idx="164">
                  <c:v>4.4128023087978398E-2</c:v>
                </c:pt>
                <c:pt idx="165">
                  <c:v>3.2795652747154201E-2</c:v>
                </c:pt>
                <c:pt idx="166">
                  <c:v>1.5254198573529699E-2</c:v>
                </c:pt>
                <c:pt idx="167">
                  <c:v>1.31240654736757E-2</c:v>
                </c:pt>
                <c:pt idx="168">
                  <c:v>1.58315077424049E-2</c:v>
                </c:pt>
                <c:pt idx="169">
                  <c:v>5.5183988064527498E-2</c:v>
                </c:pt>
                <c:pt idx="170">
                  <c:v>2.1122960373759301E-2</c:v>
                </c:pt>
                <c:pt idx="171">
                  <c:v>1.8713034689426401E-2</c:v>
                </c:pt>
                <c:pt idx="172">
                  <c:v>2.0874686539173098E-2</c:v>
                </c:pt>
                <c:pt idx="173">
                  <c:v>2.0745687186718001E-2</c:v>
                </c:pt>
                <c:pt idx="174">
                  <c:v>2.8755201026797302E-2</c:v>
                </c:pt>
                <c:pt idx="175">
                  <c:v>3.4805744886398302E-2</c:v>
                </c:pt>
                <c:pt idx="176">
                  <c:v>2.0861921831965401E-2</c:v>
                </c:pt>
                <c:pt idx="177">
                  <c:v>1.9558997824788101E-2</c:v>
                </c:pt>
                <c:pt idx="178">
                  <c:v>2.2671585902571699E-2</c:v>
                </c:pt>
                <c:pt idx="179">
                  <c:v>1.30176898092032E-2</c:v>
                </c:pt>
                <c:pt idx="180">
                  <c:v>3.07309124618769E-2</c:v>
                </c:pt>
                <c:pt idx="181">
                  <c:v>1.24711254611611E-2</c:v>
                </c:pt>
                <c:pt idx="182">
                  <c:v>1.7726456746459E-2</c:v>
                </c:pt>
                <c:pt idx="183">
                  <c:v>1.51467258110642E-2</c:v>
                </c:pt>
                <c:pt idx="184">
                  <c:v>5.0031617283821099E-2</c:v>
                </c:pt>
                <c:pt idx="185">
                  <c:v>1.3152116909623099E-2</c:v>
                </c:pt>
                <c:pt idx="186">
                  <c:v>1.8555536866188101E-2</c:v>
                </c:pt>
                <c:pt idx="187">
                  <c:v>1.4909442514181101E-2</c:v>
                </c:pt>
                <c:pt idx="188">
                  <c:v>2.04473696649074E-2</c:v>
                </c:pt>
                <c:pt idx="189">
                  <c:v>1.6339305788278601E-2</c:v>
                </c:pt>
                <c:pt idx="190">
                  <c:v>3.0124975368380501E-2</c:v>
                </c:pt>
                <c:pt idx="191">
                  <c:v>2.10681576281786E-2</c:v>
                </c:pt>
                <c:pt idx="192">
                  <c:v>1.3396888971328701E-2</c:v>
                </c:pt>
                <c:pt idx="193">
                  <c:v>1.5460968017578101E-2</c:v>
                </c:pt>
                <c:pt idx="194">
                  <c:v>1.8000937998294799E-2</c:v>
                </c:pt>
                <c:pt idx="195">
                  <c:v>2.4201571941375701E-2</c:v>
                </c:pt>
                <c:pt idx="196">
                  <c:v>2.0069159567356099E-2</c:v>
                </c:pt>
                <c:pt idx="197">
                  <c:v>1.6734071075916301E-2</c:v>
                </c:pt>
                <c:pt idx="198">
                  <c:v>1.8089680001139599E-2</c:v>
                </c:pt>
                <c:pt idx="199">
                  <c:v>1.8023114651441598E-2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A3-49A7-B146-CAD7C703422C}"/>
            </c:ext>
          </c:extLst>
        </c:ser>
        <c:ser>
          <c:idx val="3"/>
          <c:order val="3"/>
          <c:tx>
            <c:strRef>
              <c:f>dice_log_file!$A$5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dice_log_file!$B$1:$GS$1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dice_log_file!$B$5:$GS$5</c:f>
              <c:numCache>
                <c:formatCode>General</c:formatCode>
                <c:ptCount val="200"/>
                <c:pt idx="0">
                  <c:v>1.83816361427307</c:v>
                </c:pt>
                <c:pt idx="1">
                  <c:v>1.17565310001373</c:v>
                </c:pt>
                <c:pt idx="2">
                  <c:v>0.99407631158828702</c:v>
                </c:pt>
                <c:pt idx="3">
                  <c:v>0.87393790483474698</c:v>
                </c:pt>
                <c:pt idx="4">
                  <c:v>0.93323373794555597</c:v>
                </c:pt>
                <c:pt idx="5">
                  <c:v>0.87081652879714999</c:v>
                </c:pt>
                <c:pt idx="6">
                  <c:v>0.77852529287338301</c:v>
                </c:pt>
                <c:pt idx="7">
                  <c:v>0.86573761701583896</c:v>
                </c:pt>
                <c:pt idx="8">
                  <c:v>0.85047799348831199</c:v>
                </c:pt>
                <c:pt idx="9">
                  <c:v>0.80219018459320102</c:v>
                </c:pt>
                <c:pt idx="10">
                  <c:v>0.89634460210800204</c:v>
                </c:pt>
                <c:pt idx="11">
                  <c:v>0.88960140943527199</c:v>
                </c:pt>
                <c:pt idx="12">
                  <c:v>0.80468559265136697</c:v>
                </c:pt>
                <c:pt idx="13">
                  <c:v>0.82153475284576405</c:v>
                </c:pt>
                <c:pt idx="14">
                  <c:v>0.79823011159896895</c:v>
                </c:pt>
                <c:pt idx="15">
                  <c:v>0.81064879894256603</c:v>
                </c:pt>
                <c:pt idx="16">
                  <c:v>0.89745485782623302</c:v>
                </c:pt>
                <c:pt idx="17">
                  <c:v>0.78294390439987205</c:v>
                </c:pt>
                <c:pt idx="18">
                  <c:v>0.90508788824081399</c:v>
                </c:pt>
                <c:pt idx="19">
                  <c:v>0.81052136421203602</c:v>
                </c:pt>
                <c:pt idx="20">
                  <c:v>0.84598660469055198</c:v>
                </c:pt>
                <c:pt idx="21">
                  <c:v>0.86873382329940796</c:v>
                </c:pt>
                <c:pt idx="22">
                  <c:v>0.92048245668411199</c:v>
                </c:pt>
                <c:pt idx="23">
                  <c:v>0.77197903394699097</c:v>
                </c:pt>
                <c:pt idx="24">
                  <c:v>0.91205757856368996</c:v>
                </c:pt>
                <c:pt idx="25">
                  <c:v>0.71421706676483099</c:v>
                </c:pt>
                <c:pt idx="26">
                  <c:v>0.77391505241393999</c:v>
                </c:pt>
                <c:pt idx="27">
                  <c:v>0.79603397846221902</c:v>
                </c:pt>
                <c:pt idx="28">
                  <c:v>0.875305235385895</c:v>
                </c:pt>
                <c:pt idx="29">
                  <c:v>0.81888949871063199</c:v>
                </c:pt>
                <c:pt idx="30">
                  <c:v>0.76913702487945601</c:v>
                </c:pt>
                <c:pt idx="31">
                  <c:v>0.71955931186676003</c:v>
                </c:pt>
                <c:pt idx="32">
                  <c:v>0.81881970167160001</c:v>
                </c:pt>
                <c:pt idx="33">
                  <c:v>0.86117720603942904</c:v>
                </c:pt>
                <c:pt idx="34">
                  <c:v>0.78910058736801203</c:v>
                </c:pt>
                <c:pt idx="35">
                  <c:v>0.83407890796661399</c:v>
                </c:pt>
                <c:pt idx="36">
                  <c:v>0.815923452377319</c:v>
                </c:pt>
                <c:pt idx="37">
                  <c:v>0.78823137283325195</c:v>
                </c:pt>
                <c:pt idx="38">
                  <c:v>0.66753703355789196</c:v>
                </c:pt>
                <c:pt idx="39">
                  <c:v>1.44767153263092</c:v>
                </c:pt>
                <c:pt idx="40">
                  <c:v>1.69417536258698</c:v>
                </c:pt>
                <c:pt idx="41">
                  <c:v>1.2736246585845901</c:v>
                </c:pt>
                <c:pt idx="42">
                  <c:v>1.1075081825256301</c:v>
                </c:pt>
                <c:pt idx="43">
                  <c:v>1.4606921672821001</c:v>
                </c:pt>
                <c:pt idx="44">
                  <c:v>0.73412370681762695</c:v>
                </c:pt>
                <c:pt idx="45">
                  <c:v>0.75746458768844604</c:v>
                </c:pt>
                <c:pt idx="46">
                  <c:v>0.80596458911895796</c:v>
                </c:pt>
                <c:pt idx="47">
                  <c:v>0.70180392265319802</c:v>
                </c:pt>
                <c:pt idx="48">
                  <c:v>0.74431365728378296</c:v>
                </c:pt>
                <c:pt idx="49">
                  <c:v>0.85226356983184803</c:v>
                </c:pt>
                <c:pt idx="50">
                  <c:v>0.77742898464202903</c:v>
                </c:pt>
                <c:pt idx="51">
                  <c:v>0.730460464954376</c:v>
                </c:pt>
                <c:pt idx="52">
                  <c:v>0.78959196805954002</c:v>
                </c:pt>
                <c:pt idx="53">
                  <c:v>0.86157500743866</c:v>
                </c:pt>
                <c:pt idx="54">
                  <c:v>0.82588177919387795</c:v>
                </c:pt>
                <c:pt idx="55">
                  <c:v>0.858892142772675</c:v>
                </c:pt>
                <c:pt idx="56">
                  <c:v>0.74657565355300903</c:v>
                </c:pt>
                <c:pt idx="57">
                  <c:v>0.82556742429733299</c:v>
                </c:pt>
                <c:pt idx="58">
                  <c:v>0.7844597697258</c:v>
                </c:pt>
                <c:pt idx="59">
                  <c:v>0.69051343202590898</c:v>
                </c:pt>
                <c:pt idx="60">
                  <c:v>0.72735154628753695</c:v>
                </c:pt>
                <c:pt idx="61">
                  <c:v>0.81483101844787598</c:v>
                </c:pt>
                <c:pt idx="62">
                  <c:v>0.8330078125</c:v>
                </c:pt>
                <c:pt idx="63">
                  <c:v>0.89409112930297896</c:v>
                </c:pt>
                <c:pt idx="64">
                  <c:v>0.66783243417739901</c:v>
                </c:pt>
                <c:pt idx="65">
                  <c:v>0.83334189653396595</c:v>
                </c:pt>
                <c:pt idx="66">
                  <c:v>0.78607910871505704</c:v>
                </c:pt>
                <c:pt idx="67">
                  <c:v>0.71778798103332497</c:v>
                </c:pt>
                <c:pt idx="68">
                  <c:v>0.77110528945922896</c:v>
                </c:pt>
                <c:pt idx="69">
                  <c:v>0.68056452274322499</c:v>
                </c:pt>
                <c:pt idx="70">
                  <c:v>0.76309251785278298</c:v>
                </c:pt>
                <c:pt idx="71">
                  <c:v>0.75154906511306796</c:v>
                </c:pt>
                <c:pt idx="72">
                  <c:v>0.67425012588500999</c:v>
                </c:pt>
                <c:pt idx="73">
                  <c:v>0.73828637599945102</c:v>
                </c:pt>
                <c:pt idx="74">
                  <c:v>0.70001298189163197</c:v>
                </c:pt>
                <c:pt idx="75">
                  <c:v>0.71185791492462203</c:v>
                </c:pt>
                <c:pt idx="76">
                  <c:v>0.92137622833251998</c:v>
                </c:pt>
                <c:pt idx="77">
                  <c:v>0.82986575365066495</c:v>
                </c:pt>
                <c:pt idx="78">
                  <c:v>0.66159814596176203</c:v>
                </c:pt>
                <c:pt idx="79">
                  <c:v>0.741069495677948</c:v>
                </c:pt>
                <c:pt idx="80">
                  <c:v>0.84394240379333496</c:v>
                </c:pt>
                <c:pt idx="81">
                  <c:v>0.78294628858566295</c:v>
                </c:pt>
                <c:pt idx="82">
                  <c:v>0.82466638088226296</c:v>
                </c:pt>
                <c:pt idx="83">
                  <c:v>0.97485518455505404</c:v>
                </c:pt>
                <c:pt idx="84">
                  <c:v>1.0962556600570701</c:v>
                </c:pt>
                <c:pt idx="85">
                  <c:v>0.93252158164978005</c:v>
                </c:pt>
                <c:pt idx="86">
                  <c:v>0.92417734861373901</c:v>
                </c:pt>
                <c:pt idx="87">
                  <c:v>0.886235952377319</c:v>
                </c:pt>
                <c:pt idx="88">
                  <c:v>0.77721321582794201</c:v>
                </c:pt>
                <c:pt idx="89">
                  <c:v>0.78908681869506803</c:v>
                </c:pt>
                <c:pt idx="90">
                  <c:v>0.81052970886230502</c:v>
                </c:pt>
                <c:pt idx="91">
                  <c:v>0.81158882379531905</c:v>
                </c:pt>
                <c:pt idx="92">
                  <c:v>0.74931144714355502</c:v>
                </c:pt>
                <c:pt idx="93">
                  <c:v>0.78146487474441495</c:v>
                </c:pt>
                <c:pt idx="94">
                  <c:v>0.63138169050216697</c:v>
                </c:pt>
                <c:pt idx="95">
                  <c:v>0.78153049945831299</c:v>
                </c:pt>
                <c:pt idx="96">
                  <c:v>0.66264909505844105</c:v>
                </c:pt>
                <c:pt idx="97">
                  <c:v>0.76146847009658802</c:v>
                </c:pt>
                <c:pt idx="98">
                  <c:v>0.84410881996154796</c:v>
                </c:pt>
                <c:pt idx="99">
                  <c:v>0.68117713928222701</c:v>
                </c:pt>
                <c:pt idx="100">
                  <c:v>0.83519107103347801</c:v>
                </c:pt>
                <c:pt idx="101">
                  <c:v>0.67909902334213301</c:v>
                </c:pt>
                <c:pt idx="102">
                  <c:v>0.68270480632782005</c:v>
                </c:pt>
                <c:pt idx="103">
                  <c:v>0.76568269729614302</c:v>
                </c:pt>
                <c:pt idx="104">
                  <c:v>0.74790233373642001</c:v>
                </c:pt>
                <c:pt idx="105">
                  <c:v>0.73054790496826205</c:v>
                </c:pt>
                <c:pt idx="106">
                  <c:v>0.75202965736389205</c:v>
                </c:pt>
                <c:pt idx="107">
                  <c:v>0.68948888778686501</c:v>
                </c:pt>
                <c:pt idx="108">
                  <c:v>0.859660804271698</c:v>
                </c:pt>
                <c:pt idx="109">
                  <c:v>0.94896298646926902</c:v>
                </c:pt>
                <c:pt idx="110">
                  <c:v>0.87998974323272705</c:v>
                </c:pt>
                <c:pt idx="111">
                  <c:v>0.72906988859176602</c:v>
                </c:pt>
                <c:pt idx="112">
                  <c:v>0.72025203704833995</c:v>
                </c:pt>
                <c:pt idx="113">
                  <c:v>0.74979555606841997</c:v>
                </c:pt>
                <c:pt idx="114">
                  <c:v>0.787592113018036</c:v>
                </c:pt>
                <c:pt idx="115">
                  <c:v>0.72121703624725297</c:v>
                </c:pt>
                <c:pt idx="116">
                  <c:v>0.665682792663574</c:v>
                </c:pt>
                <c:pt idx="117">
                  <c:v>0.79435527324676503</c:v>
                </c:pt>
                <c:pt idx="118">
                  <c:v>0.79007077217102095</c:v>
                </c:pt>
                <c:pt idx="119">
                  <c:v>0.59249860048294101</c:v>
                </c:pt>
                <c:pt idx="120">
                  <c:v>0.63996052742004395</c:v>
                </c:pt>
                <c:pt idx="121">
                  <c:v>0.66241794824600198</c:v>
                </c:pt>
                <c:pt idx="122">
                  <c:v>0.75227355957031306</c:v>
                </c:pt>
                <c:pt idx="123">
                  <c:v>0.72714865207672097</c:v>
                </c:pt>
                <c:pt idx="124">
                  <c:v>0.680211961269379</c:v>
                </c:pt>
                <c:pt idx="125">
                  <c:v>0.75836551189422596</c:v>
                </c:pt>
                <c:pt idx="126">
                  <c:v>0.99289667606353804</c:v>
                </c:pt>
                <c:pt idx="127">
                  <c:v>0.90336698293685902</c:v>
                </c:pt>
                <c:pt idx="128">
                  <c:v>0.98422682285308805</c:v>
                </c:pt>
                <c:pt idx="129">
                  <c:v>0.99949365854263295</c:v>
                </c:pt>
                <c:pt idx="130">
                  <c:v>0.89543831348419201</c:v>
                </c:pt>
                <c:pt idx="131">
                  <c:v>0.69598698616027799</c:v>
                </c:pt>
                <c:pt idx="132">
                  <c:v>0.67681103944778398</c:v>
                </c:pt>
                <c:pt idx="133">
                  <c:v>0.73544847965240501</c:v>
                </c:pt>
                <c:pt idx="134">
                  <c:v>0.77898192405700695</c:v>
                </c:pt>
                <c:pt idx="135">
                  <c:v>0.74364989995956399</c:v>
                </c:pt>
                <c:pt idx="136">
                  <c:v>0.80268120765686002</c:v>
                </c:pt>
                <c:pt idx="137">
                  <c:v>0.702134609222412</c:v>
                </c:pt>
                <c:pt idx="138">
                  <c:v>0.68920439481735196</c:v>
                </c:pt>
                <c:pt idx="139">
                  <c:v>0.68641036748886097</c:v>
                </c:pt>
                <c:pt idx="140">
                  <c:v>0.722733914852142</c:v>
                </c:pt>
                <c:pt idx="141">
                  <c:v>0.74015456438064597</c:v>
                </c:pt>
                <c:pt idx="142">
                  <c:v>0.89182496070861805</c:v>
                </c:pt>
                <c:pt idx="143">
                  <c:v>0.83667254447937001</c:v>
                </c:pt>
                <c:pt idx="144">
                  <c:v>0.75205516815185602</c:v>
                </c:pt>
                <c:pt idx="145">
                  <c:v>0.84631365537643399</c:v>
                </c:pt>
                <c:pt idx="146">
                  <c:v>0.72896301746368397</c:v>
                </c:pt>
                <c:pt idx="147">
                  <c:v>0.74159353971481301</c:v>
                </c:pt>
                <c:pt idx="148">
                  <c:v>0.75765955448150601</c:v>
                </c:pt>
                <c:pt idx="149">
                  <c:v>0.701945781707764</c:v>
                </c:pt>
                <c:pt idx="150">
                  <c:v>0.67511057853698697</c:v>
                </c:pt>
                <c:pt idx="151">
                  <c:v>0.77844321727752697</c:v>
                </c:pt>
                <c:pt idx="152">
                  <c:v>0.72449427843093905</c:v>
                </c:pt>
                <c:pt idx="153">
                  <c:v>0.65299040079116799</c:v>
                </c:pt>
                <c:pt idx="154">
                  <c:v>0.72309660911560103</c:v>
                </c:pt>
                <c:pt idx="155">
                  <c:v>0.75302416086196899</c:v>
                </c:pt>
                <c:pt idx="156">
                  <c:v>0.974698126316071</c:v>
                </c:pt>
                <c:pt idx="157">
                  <c:v>0.76287901401519798</c:v>
                </c:pt>
                <c:pt idx="158">
                  <c:v>0.73883628845214799</c:v>
                </c:pt>
                <c:pt idx="159">
                  <c:v>0.64097124338150002</c:v>
                </c:pt>
                <c:pt idx="160">
                  <c:v>0.85294348001480103</c:v>
                </c:pt>
                <c:pt idx="161">
                  <c:v>0.68857151269912698</c:v>
                </c:pt>
                <c:pt idx="162">
                  <c:v>0.68662768602371205</c:v>
                </c:pt>
                <c:pt idx="163">
                  <c:v>0.81106835603714</c:v>
                </c:pt>
                <c:pt idx="164">
                  <c:v>0.867864429950714</c:v>
                </c:pt>
                <c:pt idx="165">
                  <c:v>0.74240434169769298</c:v>
                </c:pt>
                <c:pt idx="166">
                  <c:v>0.68987613916397095</c:v>
                </c:pt>
                <c:pt idx="167">
                  <c:v>0.69135224819183405</c:v>
                </c:pt>
                <c:pt idx="168">
                  <c:v>0.65338581800460804</c:v>
                </c:pt>
                <c:pt idx="169">
                  <c:v>0.79430741071701105</c:v>
                </c:pt>
                <c:pt idx="170">
                  <c:v>1.0353589057922401</c:v>
                </c:pt>
                <c:pt idx="171">
                  <c:v>0.76668465137481701</c:v>
                </c:pt>
                <c:pt idx="172">
                  <c:v>0.782290458679199</c:v>
                </c:pt>
                <c:pt idx="173">
                  <c:v>0.90283578634262096</c:v>
                </c:pt>
                <c:pt idx="174">
                  <c:v>0.85195702314376798</c:v>
                </c:pt>
                <c:pt idx="175">
                  <c:v>0.79267722368240401</c:v>
                </c:pt>
                <c:pt idx="176">
                  <c:v>0.78106182813644398</c:v>
                </c:pt>
                <c:pt idx="177">
                  <c:v>0.63591229915618896</c:v>
                </c:pt>
                <c:pt idx="178">
                  <c:v>0.74140483140945401</c:v>
                </c:pt>
                <c:pt idx="179">
                  <c:v>0.81351071596145597</c:v>
                </c:pt>
                <c:pt idx="180">
                  <c:v>0.63189458847045898</c:v>
                </c:pt>
                <c:pt idx="181">
                  <c:v>0.68660533428192105</c:v>
                </c:pt>
                <c:pt idx="182">
                  <c:v>0.83524763584136996</c:v>
                </c:pt>
                <c:pt idx="183">
                  <c:v>0.71289032697677601</c:v>
                </c:pt>
                <c:pt idx="184">
                  <c:v>0.82576614618301403</c:v>
                </c:pt>
                <c:pt idx="185">
                  <c:v>0.72369068861007702</c:v>
                </c:pt>
                <c:pt idx="186">
                  <c:v>0.668412566184998</c:v>
                </c:pt>
                <c:pt idx="187">
                  <c:v>0.73439788818359397</c:v>
                </c:pt>
                <c:pt idx="188">
                  <c:v>0.73479628562927202</c:v>
                </c:pt>
                <c:pt idx="189">
                  <c:v>0.70629554986953702</c:v>
                </c:pt>
                <c:pt idx="190">
                  <c:v>0.78185898065567005</c:v>
                </c:pt>
                <c:pt idx="191">
                  <c:v>0.81350815296173096</c:v>
                </c:pt>
                <c:pt idx="192">
                  <c:v>0.77193218469619795</c:v>
                </c:pt>
                <c:pt idx="193">
                  <c:v>0.73571920394897505</c:v>
                </c:pt>
                <c:pt idx="194">
                  <c:v>0.634510278701782</c:v>
                </c:pt>
                <c:pt idx="195">
                  <c:v>0.711725413799286</c:v>
                </c:pt>
                <c:pt idx="196">
                  <c:v>0.753759324550629</c:v>
                </c:pt>
                <c:pt idx="197">
                  <c:v>0.73104786872863803</c:v>
                </c:pt>
                <c:pt idx="198">
                  <c:v>0.72286576032638605</c:v>
                </c:pt>
                <c:pt idx="199">
                  <c:v>0.67002654075622603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7A3-49A7-B146-CAD7C7034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6179167"/>
        <c:axId val="1297955631"/>
      </c:lineChart>
      <c:valAx>
        <c:axId val="129795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296179167"/>
        <c:crossesAt val="0"/>
        <c:crossBetween val="between"/>
      </c:valAx>
      <c:catAx>
        <c:axId val="1296179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accent6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he-IL"/>
          </a:p>
        </c:txPr>
        <c:crossAx val="1297955631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28440839487659"/>
          <c:y val="0.15619835774654056"/>
          <c:w val="0.24790912001419693"/>
          <c:h val="4.3844345373351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0.27318</cdr:x>
      <cdr:y>0.91077</cdr:y>
    </cdr:from>
    <cdr:to>
      <cdr:x>0.42627</cdr:x>
      <cdr:y>0.99291</cdr:y>
    </cdr:to>
    <cdr:sp macro="" textlink="">
      <cdr:nvSpPr>
        <cdr:cNvPr id="2" name="תיבת טקסט 1">
          <a:extLst xmlns:a="http://schemas.openxmlformats.org/drawingml/2006/main">
            <a:ext uri="{FF2B5EF4-FFF2-40B4-BE49-F238E27FC236}">
              <a16:creationId xmlns:a16="http://schemas.microsoft.com/office/drawing/2014/main" id="{3A2D17B3-781E-4F03-B82D-702476C39DF0}"/>
            </a:ext>
          </a:extLst>
        </cdr:cNvPr>
        <cdr:cNvSpPr txBox="1"/>
      </cdr:nvSpPr>
      <cdr:spPr>
        <a:xfrm xmlns:a="http://schemas.openxmlformats.org/drawingml/2006/main">
          <a:off x="2561487" y="4142394"/>
          <a:ext cx="1435510" cy="3736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1"/>
        <a:lstStyle xmlns:a="http://schemas.openxmlformats.org/drawingml/2006/main"/>
        <a:p xmlns:a="http://schemas.openxmlformats.org/drawingml/2006/main">
          <a:r>
            <a:rPr lang="en-US" sz="2400" b="1" dirty="0">
              <a:solidFill>
                <a:srgbClr val="FF0000"/>
              </a:solidFill>
            </a:rPr>
            <a:t>2</a:t>
          </a:r>
          <a:r>
            <a:rPr lang="en-US" sz="2400" b="1" baseline="30000" dirty="0">
              <a:solidFill>
                <a:srgbClr val="FF0000"/>
              </a:solidFill>
            </a:rPr>
            <a:t>nd</a:t>
          </a:r>
          <a:r>
            <a:rPr lang="en-US" sz="2400" b="1" dirty="0">
              <a:solidFill>
                <a:srgbClr val="FF0000"/>
              </a:solidFill>
            </a:rPr>
            <a:t> epoch</a:t>
          </a:r>
          <a:endParaRPr lang="he-IL" sz="24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5D3DC-D50A-4D37-9251-450EEB8C4709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6642F-39F5-456E-96AC-F7440F260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מימוש שיטה מתחום ה-</a:t>
            </a:r>
            <a:r>
              <a:rPr lang="en-US" dirty="0"/>
              <a:t>unsupervised</a:t>
            </a:r>
            <a:r>
              <a:rPr lang="he-IL" dirty="0"/>
              <a:t> בארכיטקטורת סגמנטציה מוכרת ומובילה –</a:t>
            </a:r>
            <a:r>
              <a:rPr lang="en-US" dirty="0" err="1"/>
              <a:t>unet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9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מבחינת מופעים של סוגים שונים – ה</a:t>
            </a:r>
            <a:r>
              <a:rPr lang="en-US" dirty="0"/>
              <a:t>data</a:t>
            </a:r>
            <a:r>
              <a:rPr lang="he-IL" dirty="0"/>
              <a:t> מאוזן.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קיים חוסר איזון מסוים כלפי תמונות עם כל ארבעת הסוגים. משהו לקחת לתשומת ליבנו אך עוד לא ברור אם יהיה רלוונטי בהמשך.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4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/>
              <a:t>מדד מקובל בחתום הסגמנטציה. דומה קצת ל</a:t>
            </a:r>
            <a:r>
              <a:rPr lang="en-US" baseline="0" dirty="0" err="1"/>
              <a:t>IoU</a:t>
            </a:r>
            <a:r>
              <a:rPr lang="he-IL" baseline="0" dirty="0"/>
              <a:t>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דוגמה – בכחול – המידע המתויג (</a:t>
            </a:r>
            <a:r>
              <a:rPr lang="en-US" baseline="0" dirty="0"/>
              <a:t>GT</a:t>
            </a:r>
            <a:r>
              <a:rPr lang="he-IL" baseline="0" dirty="0"/>
              <a:t>) ובכתום, מפת הסגמנטציה שאנו חוזים.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צברנו קצת ידע בסיסי מקדים בקורס של סטנפורד בראייה ממוחשבת בעזרת רשתות </a:t>
            </a:r>
            <a:r>
              <a:rPr lang="he-IL" dirty="0" err="1"/>
              <a:t>קונבולוצייה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לאחר מכן לסקרנו לעומק את </a:t>
            </a:r>
            <a:r>
              <a:rPr lang="en-US" dirty="0"/>
              <a:t>u-net</a:t>
            </a:r>
            <a:r>
              <a:rPr lang="he-IL" dirty="0"/>
              <a:t> וכל מני תצורות שונות שלה.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7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פותחה במקור לסגמנטציה של תמונות מתחום </a:t>
            </a:r>
            <a:r>
              <a:rPr lang="he-IL" dirty="0" err="1"/>
              <a:t>הביומדיקל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עוצבה לעבוד בצורת טובה על משימות שאין מידע מתויג רב עבורן.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8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הארכיטקטורה מורכבת משני רכיבים עיקריים.</a:t>
            </a:r>
            <a:br>
              <a:rPr lang="en-US" dirty="0"/>
            </a:br>
            <a:r>
              <a:rPr lang="en-US" dirty="0"/>
              <a:t>Encoder</a:t>
            </a:r>
            <a:r>
              <a:rPr lang="he-IL" dirty="0"/>
              <a:t> – נתיב המצמצם את התמונה לפיצ'רים "החשובים ביותר" שלה ע"י שכבות </a:t>
            </a:r>
            <a:r>
              <a:rPr lang="he-IL" dirty="0" err="1"/>
              <a:t>קונבולוצייה</a:t>
            </a:r>
            <a:r>
              <a:rPr lang="he-IL" dirty="0"/>
              <a:t> ו-</a:t>
            </a:r>
            <a:r>
              <a:rPr lang="en-US" dirty="0"/>
              <a:t>pooling</a:t>
            </a:r>
            <a:r>
              <a:rPr lang="he-IL" dirty="0"/>
              <a:t>.</a:t>
            </a:r>
          </a:p>
          <a:p>
            <a:pPr algn="r" rtl="1"/>
            <a:r>
              <a:rPr lang="en-US" dirty="0"/>
              <a:t>Decoder</a:t>
            </a:r>
            <a:r>
              <a:rPr lang="he-IL" dirty="0"/>
              <a:t> – נתיב המרחיב את המידע </a:t>
            </a:r>
            <a:r>
              <a:rPr lang="he-IL" dirty="0" err="1"/>
              <a:t>מהמימד</a:t>
            </a:r>
            <a:r>
              <a:rPr lang="he-IL" dirty="0"/>
              <a:t> הנמוך חזרה לסגמנטציה על גבי התמונה.</a:t>
            </a:r>
          </a:p>
          <a:p>
            <a:pPr algn="r" rtl="1"/>
            <a:r>
              <a:rPr lang="he-IL" dirty="0"/>
              <a:t>עקרון חשוב ב-</a:t>
            </a:r>
            <a:r>
              <a:rPr lang="en-US" dirty="0" err="1"/>
              <a:t>unet</a:t>
            </a:r>
            <a:r>
              <a:rPr lang="he-IL" dirty="0"/>
              <a:t> – ע"מ להעביר מידע לוקאלי לשחזור התמונה ב-</a:t>
            </a:r>
            <a:r>
              <a:rPr lang="en-US" dirty="0"/>
              <a:t>decoder</a:t>
            </a:r>
            <a:r>
              <a:rPr lang="he-IL" dirty="0"/>
              <a:t>. מבוצעים </a:t>
            </a:r>
            <a:r>
              <a:rPr lang="en-US" dirty="0"/>
              <a:t>skip-connections</a:t>
            </a:r>
            <a:r>
              <a:rPr lang="he-IL" dirty="0"/>
              <a:t> בין שני הנתיבים.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Encoder</a:t>
            </a:r>
            <a:r>
              <a:rPr lang="he-IL" dirty="0"/>
              <a:t> – שכבות </a:t>
            </a:r>
            <a:r>
              <a:rPr lang="he-IL" dirty="0" err="1"/>
              <a:t>קונבולוצייה</a:t>
            </a:r>
            <a:r>
              <a:rPr lang="he-IL" dirty="0"/>
              <a:t> ו</a:t>
            </a:r>
            <a:r>
              <a:rPr lang="en-US" dirty="0"/>
              <a:t>pooling</a:t>
            </a:r>
            <a:endParaRPr lang="he-IL" dirty="0"/>
          </a:p>
          <a:p>
            <a:pPr algn="r" rtl="1"/>
            <a:r>
              <a:rPr lang="en-US" dirty="0"/>
              <a:t>Decoder</a:t>
            </a:r>
            <a:r>
              <a:rPr lang="he-IL" dirty="0"/>
              <a:t> – שכבות </a:t>
            </a:r>
            <a:r>
              <a:rPr lang="he-IL" dirty="0" err="1"/>
              <a:t>קונבולוצייה</a:t>
            </a:r>
            <a:r>
              <a:rPr lang="he-IL" dirty="0"/>
              <a:t> ן</a:t>
            </a:r>
            <a:r>
              <a:rPr lang="en-US" dirty="0" err="1"/>
              <a:t>upsampling</a:t>
            </a:r>
            <a:r>
              <a:rPr lang="he-IL" dirty="0"/>
              <a:t> בעזרת </a:t>
            </a:r>
            <a:r>
              <a:rPr lang="en-US" dirty="0" err="1"/>
              <a:t>deconv</a:t>
            </a:r>
            <a:endParaRPr lang="he-IL" dirty="0"/>
          </a:p>
          <a:p>
            <a:pPr algn="r" rtl="1"/>
            <a:r>
              <a:rPr lang="en-US" dirty="0"/>
              <a:t>Skip connections</a:t>
            </a:r>
            <a:r>
              <a:rPr lang="he-IL" dirty="0"/>
              <a:t> – המעבירים את המידע הלוקאלי הקרוב לכניסה לרשת אל ה-</a:t>
            </a:r>
            <a:r>
              <a:rPr lang="en-US" dirty="0"/>
              <a:t>decoder</a:t>
            </a:r>
            <a:r>
              <a:rPr lang="he-IL" dirty="0"/>
              <a:t> בו מבוצעת ה"בנייה מחדש" של התמונה למפת סגמנטציה. חשוב לזכור כי נבחן את תפקידם של ה-</a:t>
            </a:r>
            <a:r>
              <a:rPr lang="en-US" dirty="0"/>
              <a:t>skip connections</a:t>
            </a:r>
            <a:r>
              <a:rPr lang="he-IL" dirty="0"/>
              <a:t> בהמשך.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ראינו שבמקרים מסוימים ניתן לשפר את ביצועי </a:t>
            </a:r>
            <a:r>
              <a:rPr lang="en-US" dirty="0" err="1"/>
              <a:t>unet</a:t>
            </a:r>
            <a:r>
              <a:rPr lang="he-IL" dirty="0"/>
              <a:t> בעזרת שימוש במשקולות </a:t>
            </a:r>
            <a:r>
              <a:rPr lang="en-US" dirty="0"/>
              <a:t>pre-trained</a:t>
            </a:r>
            <a:r>
              <a:rPr lang="he-IL" dirty="0"/>
              <a:t> עבור ה-</a:t>
            </a:r>
            <a:r>
              <a:rPr lang="en-US" dirty="0"/>
              <a:t>encoder</a:t>
            </a:r>
            <a:r>
              <a:rPr lang="he-IL" dirty="0"/>
              <a:t>. מאמרים, תחרויות עבר.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20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אנחנו בחרנו להשתמש במשקולות </a:t>
            </a:r>
            <a:r>
              <a:rPr lang="en-US" dirty="0"/>
              <a:t>pre-trained</a:t>
            </a:r>
            <a:r>
              <a:rPr lang="he-IL" dirty="0"/>
              <a:t> של רשת קלסיפיקציה שנקראת </a:t>
            </a:r>
            <a:r>
              <a:rPr lang="en-US" dirty="0"/>
              <a:t>ResNet</a:t>
            </a:r>
            <a:r>
              <a:rPr lang="he-IL" dirty="0"/>
              <a:t>. הוצגה ב2015 והגיעה לתוצאות מאוד גבוהות בתחרויות בינלאומיות. </a:t>
            </a:r>
          </a:p>
          <a:p>
            <a:pPr algn="r" rtl="1"/>
            <a:r>
              <a:rPr lang="he-IL" dirty="0"/>
              <a:t>היתרונות שלה – ביצועים טובים וקלת משקל (כאשר משאבי החישוב שלנו מוגבלים יחסית).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81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aseline="0" dirty="0"/>
              <a:t>מטרות הפרויקט &gt; המשימה &gt; סקר הספרות &gt; הצגת </a:t>
            </a:r>
            <a:r>
              <a:rPr lang="en-US" baseline="0" dirty="0"/>
              <a:t>U-Net</a:t>
            </a:r>
            <a:r>
              <a:rPr lang="he-IL" baseline="0" dirty="0"/>
              <a:t> לעומק &gt; הצגת השינויים בארכיטקטורה שאנו מציעים &gt; תוצאות &gt; מסקנות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93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לאחר שבחרנו ארכיטקטורה, בחרנו מימוש </a:t>
            </a:r>
            <a:r>
              <a:rPr lang="en-US" dirty="0"/>
              <a:t>baseline</a:t>
            </a:r>
            <a:r>
              <a:rPr lang="he-IL" dirty="0"/>
              <a:t> עליו נבצע את המשימה ונממש את הפתרון שלנו.</a:t>
            </a:r>
            <a:br>
              <a:rPr lang="en-US" dirty="0"/>
            </a:br>
            <a:r>
              <a:rPr lang="en-US" dirty="0"/>
              <a:t>Encoder-decoder</a:t>
            </a:r>
            <a:r>
              <a:rPr lang="he-IL" dirty="0"/>
              <a:t> כמו שדיברנו. השינוי היחיד הוא שלאחר היציאה מה-</a:t>
            </a:r>
            <a:r>
              <a:rPr lang="en-US" dirty="0"/>
              <a:t>decoder</a:t>
            </a:r>
            <a:r>
              <a:rPr lang="he-IL" dirty="0"/>
              <a:t> קיים </a:t>
            </a:r>
            <a:r>
              <a:rPr lang="en-US" dirty="0"/>
              <a:t>post-processing</a:t>
            </a:r>
            <a:r>
              <a:rPr lang="he-IL" dirty="0"/>
              <a:t> המצבע </a:t>
            </a:r>
            <a:r>
              <a:rPr lang="en-US" dirty="0"/>
              <a:t>thresholding</a:t>
            </a:r>
            <a:r>
              <a:rPr lang="he-I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הפתרון מומש ב-</a:t>
            </a:r>
            <a:r>
              <a:rPr lang="en-US" dirty="0" err="1"/>
              <a:t>pytorch</a:t>
            </a:r>
            <a:r>
              <a:rPr lang="he-IL" dirty="0"/>
              <a:t>. עבור ה-</a:t>
            </a:r>
            <a:r>
              <a:rPr lang="en-US" dirty="0"/>
              <a:t>encoder</a:t>
            </a:r>
            <a:r>
              <a:rPr lang="he-IL" dirty="0"/>
              <a:t> השתמשנו ב- </a:t>
            </a:r>
            <a:r>
              <a:rPr lang="en-US" dirty="0"/>
              <a:t>Resnet34</a:t>
            </a:r>
            <a:r>
              <a:rPr lang="he-IL" dirty="0"/>
              <a:t> שאומנה מראש על </a:t>
            </a:r>
            <a:r>
              <a:rPr lang="en-US" dirty="0"/>
              <a:t>ImageNet</a:t>
            </a:r>
            <a:r>
              <a:rPr lang="he-I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81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Public 25% of test set</a:t>
            </a:r>
          </a:p>
          <a:p>
            <a:pPr algn="r" rtl="1"/>
            <a:r>
              <a:rPr lang="en-US" dirty="0"/>
              <a:t>Private 75% of test set</a:t>
            </a:r>
            <a:r>
              <a:rPr lang="he-IL" dirty="0"/>
              <a:t> – המשמעותי </a:t>
            </a:r>
            <a:r>
              <a:rPr lang="he-IL" dirty="0" err="1"/>
              <a:t>מביניהם</a:t>
            </a:r>
            <a:r>
              <a:rPr lang="he-IL" dirty="0"/>
              <a:t>. מראה על יכולת הכללה טובה של המערכת.</a:t>
            </a:r>
          </a:p>
          <a:p>
            <a:pPr algn="r" rtl="1"/>
            <a:r>
              <a:rPr lang="he-IL" dirty="0"/>
              <a:t>אבשלום – עד פה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הוד - מפה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16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1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8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5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7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שיפור </a:t>
            </a:r>
            <a:r>
              <a:rPr lang="en-US" dirty="0" err="1"/>
              <a:t>unet</a:t>
            </a:r>
            <a:r>
              <a:rPr lang="he-IL" dirty="0"/>
              <a:t> ע"י שילוב שיטות מתחום ה-</a:t>
            </a:r>
            <a:r>
              <a:rPr lang="en-US" dirty="0"/>
              <a:t>unsupervised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מטרה משנית – להעשיר את הידע בתחומי הלמידה עמוקה, הן ב-</a:t>
            </a:r>
            <a:r>
              <a:rPr lang="en-US" dirty="0"/>
              <a:t>supervised</a:t>
            </a:r>
            <a:r>
              <a:rPr lang="he-IL" dirty="0"/>
              <a:t> והן ב-</a:t>
            </a:r>
            <a:r>
              <a:rPr lang="en-US" dirty="0"/>
              <a:t>unsupervised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46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96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4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24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7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16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6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94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44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59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4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כסיפור מעשה בחרנו משימה של </a:t>
            </a:r>
            <a:r>
              <a:rPr lang="he-IL" dirty="0" err="1"/>
              <a:t>סגנטציית</a:t>
            </a:r>
            <a:r>
              <a:rPr lang="he-IL" dirty="0"/>
              <a:t> עננים מתמונות לוויין. 4 סוגי עננים שיש לתייג.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0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77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9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9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62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595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הוד – עד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22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מסקנות:</a:t>
            </a:r>
          </a:p>
          <a:p>
            <a:pPr algn="r" rtl="1"/>
            <a:r>
              <a:rPr lang="he-IL" dirty="0"/>
              <a:t>-ע"י מימוש של שיטה מתחום ה-</a:t>
            </a:r>
            <a:r>
              <a:rPr lang="en-US" dirty="0"/>
              <a:t>unsupervised</a:t>
            </a:r>
            <a:r>
              <a:rPr lang="he-IL" dirty="0"/>
              <a:t>, בפרט – </a:t>
            </a:r>
            <a:r>
              <a:rPr lang="he-IL" dirty="0" err="1"/>
              <a:t>האוטואינקודר</a:t>
            </a:r>
            <a:r>
              <a:rPr lang="he-IL" dirty="0"/>
              <a:t> שאנו הוספנו, הראנו כי ניתן לשפר את </a:t>
            </a:r>
            <a:r>
              <a:rPr lang="en-US" dirty="0"/>
              <a:t>U-Net</a:t>
            </a:r>
            <a:r>
              <a:rPr lang="he-IL" dirty="0"/>
              <a:t>, ארכיטקטורה שגם כיום נחשבת ל-</a:t>
            </a:r>
            <a:r>
              <a:rPr lang="en-US" dirty="0"/>
              <a:t>state-of-the-art</a:t>
            </a:r>
            <a:r>
              <a:rPr lang="he-IL" dirty="0"/>
              <a:t> בתחום הסגמנטציה.</a:t>
            </a:r>
          </a:p>
          <a:p>
            <a:pPr algn="r" rtl="1"/>
            <a:r>
              <a:rPr lang="he-IL" dirty="0"/>
              <a:t>-משום שהפתרון שלנו הוא מתחום ה-</a:t>
            </a:r>
            <a:r>
              <a:rPr lang="en-US" dirty="0"/>
              <a:t>unsupervised</a:t>
            </a:r>
            <a:r>
              <a:rPr lang="he-IL" dirty="0"/>
              <a:t> ניתן להחיל אותו על כל ארכיטקטורה דומה ללא הצורך "להשיג" עוד מידע מתויג (עניין לעיתים יקר או בלתי אפשרי).</a:t>
            </a:r>
          </a:p>
          <a:p>
            <a:pPr algn="r" rtl="1"/>
            <a:r>
              <a:rPr lang="he-IL" dirty="0"/>
              <a:t>אבשלום – מפה ועד הסוף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39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מסקנו נוספות:</a:t>
            </a:r>
          </a:p>
          <a:p>
            <a:pPr algn="r" rtl="1"/>
            <a:r>
              <a:rPr lang="he-IL" dirty="0"/>
              <a:t>-הראנו שכאשר מיישמים את הפתרון שלנו ניתן לוותר על חלק משמעותי מהארכיטקטורה המקורית – </a:t>
            </a:r>
            <a:r>
              <a:rPr lang="en-US" dirty="0"/>
              <a:t>skip connection</a:t>
            </a:r>
            <a:r>
              <a:rPr lang="he-IL" dirty="0"/>
              <a:t>. התרומה שלהם בארכיטקטורה המקורית הינה העברת מידע לוקאלי בין ה</a:t>
            </a:r>
            <a:r>
              <a:rPr lang="en-US" dirty="0"/>
              <a:t>encoder</a:t>
            </a:r>
            <a:r>
              <a:rPr lang="he-IL" dirty="0"/>
              <a:t> ל-</a:t>
            </a:r>
            <a:r>
              <a:rPr lang="en-US" dirty="0"/>
              <a:t>decoder</a:t>
            </a:r>
            <a:r>
              <a:rPr lang="he-IL" dirty="0"/>
              <a:t> ואילו מימוש ה-</a:t>
            </a:r>
            <a:r>
              <a:rPr lang="en-US" dirty="0"/>
              <a:t>auto-encoder</a:t>
            </a:r>
            <a:r>
              <a:rPr lang="he-IL" dirty="0"/>
              <a:t> בפתרון שאנו מציעים "מחפה" על צורך זה.</a:t>
            </a:r>
          </a:p>
          <a:p>
            <a:pPr algn="r" rtl="1"/>
            <a:r>
              <a:rPr lang="he-IL" dirty="0"/>
              <a:t>-תיוג טוב יותר של ה</a:t>
            </a:r>
            <a:r>
              <a:rPr lang="en-US" dirty="0"/>
              <a:t>data</a:t>
            </a:r>
            <a:r>
              <a:rPr lang="he-IL" dirty="0"/>
              <a:t> יתרום רבות הן לאיכות הפתרון והן לתוצאה המספרית.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45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עבודה עתידית או רעיונות להמשך:</a:t>
            </a:r>
          </a:p>
          <a:p>
            <a:pPr algn="r" rtl="1"/>
            <a:r>
              <a:rPr lang="he-IL" dirty="0"/>
              <a:t>-מימוש הפתרון בארכיטקטורות שונות מבוססות </a:t>
            </a:r>
            <a:r>
              <a:rPr lang="en-US" dirty="0"/>
              <a:t>encoder-decoder</a:t>
            </a:r>
            <a:r>
              <a:rPr lang="he-IL" dirty="0"/>
              <a:t> ובפרט - תצורות שונות של </a:t>
            </a:r>
            <a:r>
              <a:rPr lang="en-US" dirty="0" err="1"/>
              <a:t>unet</a:t>
            </a:r>
            <a:r>
              <a:rPr lang="he-IL" dirty="0"/>
              <a:t> ע"מ לבסס את התצפית והמסקנות שלנו.</a:t>
            </a:r>
          </a:p>
          <a:p>
            <a:pPr algn="r" rtl="1"/>
            <a:r>
              <a:rPr lang="he-IL" dirty="0"/>
              <a:t>-מימוש </a:t>
            </a:r>
            <a:r>
              <a:rPr lang="he-IL" dirty="0" err="1"/>
              <a:t>האוטואינקודר</a:t>
            </a:r>
            <a:r>
              <a:rPr lang="he-IL" dirty="0"/>
              <a:t> בצורה שונה ע"מ לשפר את איכות התוצאות. (יש לחקור לעומר את תחום </a:t>
            </a:r>
            <a:r>
              <a:rPr lang="he-IL" dirty="0" err="1"/>
              <a:t>האוטואיקודרים</a:t>
            </a:r>
            <a:r>
              <a:rPr lang="he-IL" dirty="0"/>
              <a:t>, תחום שלם ועמוק בפני עצמו).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24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6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4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עננים דקים ו"גרעיניים" שניתן לזהות רמה מסוימת של ארגון ביניהם.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9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עננים גדולים יותר המאורגנים בצורה של "זר" אך מנותקים אחד מהשני.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3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עננים גדולים המחוברים ומאורגנים בצורה "שלדית". מנותקים ממבני עננים אחרים.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dirty="0"/>
              <a:t>עננים קטנים, דקים וגרעיניים ללא קשר וארגון ניכר ביניהם.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642F-39F5-456E-96AC-F7440F2609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6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5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3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33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7505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7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7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8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2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2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52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Implementing Unsupervised Learning method in u-net segmentation architecture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Students</a:t>
            </a:r>
            <a:r>
              <a:rPr lang="en-US" dirty="0"/>
              <a:t>: Avshalom Dayan &amp; HOD RAZ</a:t>
            </a:r>
          </a:p>
          <a:p>
            <a:r>
              <a:rPr lang="en-US" b="1" dirty="0"/>
              <a:t>Supervisor</a:t>
            </a:r>
            <a:r>
              <a:rPr lang="en-US" dirty="0"/>
              <a:t>: EYAL Ben DAVID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69749-65B9-485F-AF9C-9B96D535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63" y="1814513"/>
            <a:ext cx="9906000" cy="3158320"/>
          </a:xfrm>
        </p:spPr>
        <p:txBody>
          <a:bodyPr>
            <a:normAutofit fontScale="92500" lnSpcReduction="10000"/>
          </a:bodyPr>
          <a:lstStyle/>
          <a:p>
            <a:r>
              <a:rPr lang="en-US" altLang="en-IL" dirty="0">
                <a:solidFill>
                  <a:schemeClr val="tx2"/>
                </a:solidFill>
              </a:rPr>
              <a:t>Dataset consists of ~9.2 K images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5.5 K of train images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3.7 K of test images</a:t>
            </a:r>
          </a:p>
          <a:p>
            <a:r>
              <a:rPr lang="en-US" altLang="en-IL" dirty="0">
                <a:solidFill>
                  <a:schemeClr val="tx2"/>
                </a:solidFill>
              </a:rPr>
              <a:t>Input size: images and masks are 1400 x 2100 pixels</a:t>
            </a:r>
          </a:p>
          <a:p>
            <a:r>
              <a:rPr lang="en-US" altLang="en-IL" dirty="0">
                <a:solidFill>
                  <a:schemeClr val="tx2"/>
                </a:solidFill>
              </a:rPr>
              <a:t>Output size: predicted masks are 350 x 525 pixels  </a:t>
            </a:r>
          </a:p>
          <a:p>
            <a:r>
              <a:rPr lang="en-US" dirty="0">
                <a:solidFill>
                  <a:schemeClr val="tx2"/>
                </a:solidFill>
              </a:rPr>
              <a:t>Submission file and ground truth segmentation file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are both RLE (Run Length Encoder):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IL" altLang="en-IL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24AA1A-E099-4304-AF24-E726819F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8269" y="4972833"/>
            <a:ext cx="6008598" cy="1343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077274-2327-4713-94C8-341C63245641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Overview &gt; </a:t>
            </a:r>
            <a:r>
              <a:rPr lang="en-US" sz="1200" dirty="0">
                <a:solidFill>
                  <a:srgbClr val="E01C83"/>
                </a:solidFill>
              </a:rPr>
              <a:t>Data</a:t>
            </a:r>
            <a:r>
              <a:rPr lang="en-US" sz="1200" dirty="0"/>
              <a:t> &gt; 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BD4EC-E5D2-45F7-AF13-43E15133E6B4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146454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69749-65B9-485F-AF9C-9B96D535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63" y="1814513"/>
            <a:ext cx="9906000" cy="487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IL" dirty="0">
                <a:solidFill>
                  <a:schemeClr val="tx2"/>
                </a:solidFill>
              </a:rPr>
              <a:t>Number of instances of cloud types in the dataset:</a:t>
            </a:r>
          </a:p>
          <a:p>
            <a:pPr marL="0" indent="0">
              <a:buNone/>
            </a:pPr>
            <a:endParaRPr lang="en-US" altLang="en-IL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en-IL" dirty="0">
              <a:solidFill>
                <a:schemeClr val="tx2"/>
              </a:solidFill>
            </a:endParaRP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3751 </a:t>
            </a:r>
            <a:r>
              <a:rPr lang="en-US" altLang="en-IL" dirty="0">
                <a:solidFill>
                  <a:schemeClr val="accent1"/>
                </a:solidFill>
              </a:rPr>
              <a:t>sugar</a:t>
            </a:r>
            <a:r>
              <a:rPr lang="en-US" altLang="en-IL" dirty="0">
                <a:solidFill>
                  <a:schemeClr val="tx2"/>
                </a:solidFill>
              </a:rPr>
              <a:t> clouds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2939 </a:t>
            </a:r>
            <a:r>
              <a:rPr lang="en-US" altLang="en-IL" dirty="0">
                <a:solidFill>
                  <a:schemeClr val="accent2"/>
                </a:solidFill>
              </a:rPr>
              <a:t>flower</a:t>
            </a:r>
            <a:r>
              <a:rPr lang="en-US" altLang="en-IL" dirty="0">
                <a:solidFill>
                  <a:schemeClr val="tx2"/>
                </a:solidFill>
              </a:rPr>
              <a:t> clouds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2781 </a:t>
            </a:r>
            <a:r>
              <a:rPr lang="en-US" altLang="en-IL" dirty="0">
                <a:solidFill>
                  <a:schemeClr val="accent3"/>
                </a:solidFill>
              </a:rPr>
              <a:t>fish</a:t>
            </a:r>
            <a:r>
              <a:rPr lang="en-US" altLang="en-IL" dirty="0">
                <a:solidFill>
                  <a:schemeClr val="tx2"/>
                </a:solidFill>
              </a:rPr>
              <a:t> clouds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2365 </a:t>
            </a:r>
            <a:r>
              <a:rPr lang="en-US" altLang="en-IL" dirty="0">
                <a:solidFill>
                  <a:schemeClr val="accent4"/>
                </a:solidFill>
              </a:rPr>
              <a:t>gravel</a:t>
            </a:r>
            <a:r>
              <a:rPr lang="en-US" altLang="en-IL" dirty="0">
                <a:solidFill>
                  <a:schemeClr val="tx2"/>
                </a:solidFill>
              </a:rPr>
              <a:t> clouds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03D60E-C8F1-4623-8F3C-C12B18552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459770"/>
              </p:ext>
            </p:extLst>
          </p:nvPr>
        </p:nvGraphicFramePr>
        <p:xfrm>
          <a:off x="3967172" y="2694036"/>
          <a:ext cx="4434214" cy="3545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8CC20C-EE01-41F0-8331-BBEA6AB4C5FA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Overview &gt; </a:t>
            </a:r>
            <a:r>
              <a:rPr lang="en-US" sz="1200" dirty="0">
                <a:solidFill>
                  <a:srgbClr val="E01C83"/>
                </a:solidFill>
              </a:rPr>
              <a:t>Data</a:t>
            </a:r>
            <a:r>
              <a:rPr lang="en-US" sz="1200" dirty="0"/>
              <a:t> &gt;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B2EE6-05B9-41DD-9CFF-8434520DB31B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109332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69749-65B9-485F-AF9C-9B96D535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63" y="1814513"/>
            <a:ext cx="9906000" cy="487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IL" dirty="0">
                <a:solidFill>
                  <a:schemeClr val="tx2"/>
                </a:solidFill>
              </a:rPr>
              <a:t>Number of images by the number of cloud types included in them</a:t>
            </a:r>
          </a:p>
          <a:p>
            <a:pPr marL="0" indent="0">
              <a:buNone/>
            </a:pPr>
            <a:endParaRPr lang="en-US" altLang="en-IL" dirty="0">
              <a:solidFill>
                <a:schemeClr val="tx2"/>
              </a:solidFill>
            </a:endParaRP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1348 images include </a:t>
            </a:r>
            <a:r>
              <a:rPr lang="en-US" altLang="en-IL" dirty="0">
                <a:solidFill>
                  <a:schemeClr val="accent1"/>
                </a:solidFill>
              </a:rPr>
              <a:t>1 </a:t>
            </a:r>
            <a:r>
              <a:rPr lang="en-US" altLang="en-IL" dirty="0">
                <a:solidFill>
                  <a:schemeClr val="tx2"/>
                </a:solidFill>
              </a:rPr>
              <a:t>cloud types in it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2372 images include </a:t>
            </a:r>
            <a:r>
              <a:rPr lang="en-US" altLang="en-IL" dirty="0">
                <a:solidFill>
                  <a:schemeClr val="accent2"/>
                </a:solidFill>
              </a:rPr>
              <a:t>2</a:t>
            </a:r>
            <a:r>
              <a:rPr lang="en-US" altLang="en-IL" dirty="0">
                <a:solidFill>
                  <a:schemeClr val="accent1"/>
                </a:solidFill>
              </a:rPr>
              <a:t> </a:t>
            </a:r>
            <a:r>
              <a:rPr lang="en-US" altLang="en-IL" dirty="0">
                <a:solidFill>
                  <a:schemeClr val="tx2"/>
                </a:solidFill>
              </a:rPr>
              <a:t>cloud types in it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1560 images include </a:t>
            </a:r>
            <a:r>
              <a:rPr lang="en-US" altLang="en-IL" dirty="0">
                <a:solidFill>
                  <a:schemeClr val="accent3"/>
                </a:solidFill>
              </a:rPr>
              <a:t>3</a:t>
            </a:r>
            <a:r>
              <a:rPr lang="en-US" altLang="en-IL" dirty="0">
                <a:solidFill>
                  <a:schemeClr val="accent1"/>
                </a:solidFill>
              </a:rPr>
              <a:t> </a:t>
            </a:r>
            <a:r>
              <a:rPr lang="en-US" altLang="en-IL" dirty="0">
                <a:solidFill>
                  <a:schemeClr val="tx2"/>
                </a:solidFill>
              </a:rPr>
              <a:t>cloud types in it</a:t>
            </a:r>
          </a:p>
          <a:p>
            <a:pPr lvl="1"/>
            <a:r>
              <a:rPr lang="en-US" altLang="en-IL" dirty="0">
                <a:solidFill>
                  <a:schemeClr val="tx2"/>
                </a:solidFill>
              </a:rPr>
              <a:t>266   images include </a:t>
            </a:r>
            <a:r>
              <a:rPr lang="en-US" altLang="en-IL" dirty="0">
                <a:solidFill>
                  <a:schemeClr val="accent4"/>
                </a:solidFill>
              </a:rPr>
              <a:t>4</a:t>
            </a:r>
            <a:r>
              <a:rPr lang="en-US" altLang="en-IL" dirty="0">
                <a:solidFill>
                  <a:schemeClr val="accent1"/>
                </a:solidFill>
              </a:rPr>
              <a:t> </a:t>
            </a:r>
            <a:r>
              <a:rPr lang="en-US" altLang="en-IL" dirty="0">
                <a:solidFill>
                  <a:schemeClr val="tx2"/>
                </a:solidFill>
              </a:rPr>
              <a:t>cloud types in it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03D60E-C8F1-4623-8F3C-C12B18552060}"/>
              </a:ext>
            </a:extLst>
          </p:cNvPr>
          <p:cNvGraphicFramePr/>
          <p:nvPr/>
        </p:nvGraphicFramePr>
        <p:xfrm>
          <a:off x="6241723" y="2988190"/>
          <a:ext cx="4434214" cy="3545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FEA41E-094A-4B43-82BA-B922E4CB0097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Overview &gt; </a:t>
            </a:r>
            <a:r>
              <a:rPr lang="en-US" sz="1200" dirty="0">
                <a:solidFill>
                  <a:srgbClr val="E01C83"/>
                </a:solidFill>
              </a:rPr>
              <a:t>Data</a:t>
            </a:r>
            <a:r>
              <a:rPr lang="en-US" sz="1200" dirty="0"/>
              <a:t> &gt;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19E8D-E1D8-45E1-97D0-F2331DEDCC39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222101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1411" y="1707502"/>
                <a:ext cx="10868451" cy="301241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Mean dice coefficient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The formula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such that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i="1" dirty="0">
                    <a:solidFill>
                      <a:schemeClr val="tx2"/>
                    </a:solidFill>
                  </a:rPr>
                  <a:t>X </a:t>
                </a:r>
                <a:r>
                  <a:rPr lang="en-US" dirty="0">
                    <a:solidFill>
                      <a:schemeClr val="tx2"/>
                    </a:solidFill>
                  </a:rPr>
                  <a:t>is the ground truth set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i="1" dirty="0">
                    <a:solidFill>
                      <a:schemeClr val="tx2"/>
                    </a:solidFill>
                  </a:rPr>
                  <a:t>Y </a:t>
                </a:r>
                <a:r>
                  <a:rPr lang="en-US" dirty="0">
                    <a:solidFill>
                      <a:schemeClr val="tx2"/>
                    </a:solidFill>
                  </a:rPr>
                  <a:t>is our prediction set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Example:</a:t>
                </a:r>
              </a:p>
              <a:p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1" y="1707502"/>
                <a:ext cx="10868451" cy="3012410"/>
              </a:xfrm>
              <a:blipFill>
                <a:blip r:embed="rId3"/>
                <a:stretch>
                  <a:fillRect l="-1122" t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97A1BBD-75E3-4D5E-8B10-0EED1BE56194}"/>
              </a:ext>
            </a:extLst>
          </p:cNvPr>
          <p:cNvSpPr/>
          <p:nvPr/>
        </p:nvSpPr>
        <p:spPr>
          <a:xfrm>
            <a:off x="4099843" y="568214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1CB2C-C950-4731-A578-837C3B30FAE7}"/>
              </a:ext>
            </a:extLst>
          </p:cNvPr>
          <p:cNvSpPr/>
          <p:nvPr/>
        </p:nvSpPr>
        <p:spPr>
          <a:xfrm>
            <a:off x="4557043" y="568214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4DE01-7F19-47AF-81D0-9886E0C90766}"/>
              </a:ext>
            </a:extLst>
          </p:cNvPr>
          <p:cNvSpPr/>
          <p:nvPr/>
        </p:nvSpPr>
        <p:spPr>
          <a:xfrm>
            <a:off x="5018419" y="567532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B36CA3-EA36-459C-B064-98CC83532884}"/>
              </a:ext>
            </a:extLst>
          </p:cNvPr>
          <p:cNvSpPr/>
          <p:nvPr/>
        </p:nvSpPr>
        <p:spPr>
          <a:xfrm>
            <a:off x="4099843" y="477000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051DFB-7182-471E-A495-F8B5ED2F9CAD}"/>
              </a:ext>
            </a:extLst>
          </p:cNvPr>
          <p:cNvSpPr/>
          <p:nvPr/>
        </p:nvSpPr>
        <p:spPr>
          <a:xfrm>
            <a:off x="4557043" y="477000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BE8788-E310-4F3E-8E16-24EFE70FD2BB}"/>
              </a:ext>
            </a:extLst>
          </p:cNvPr>
          <p:cNvSpPr/>
          <p:nvPr/>
        </p:nvSpPr>
        <p:spPr>
          <a:xfrm>
            <a:off x="5018419" y="477570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5026E-F0EB-4244-8F6E-B7EFDDA36087}"/>
              </a:ext>
            </a:extLst>
          </p:cNvPr>
          <p:cNvSpPr/>
          <p:nvPr/>
        </p:nvSpPr>
        <p:spPr>
          <a:xfrm>
            <a:off x="4099843" y="522096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06F8D7-0139-4194-A069-72D1B038E44A}"/>
              </a:ext>
            </a:extLst>
          </p:cNvPr>
          <p:cNvSpPr/>
          <p:nvPr/>
        </p:nvSpPr>
        <p:spPr>
          <a:xfrm>
            <a:off x="4557043" y="522096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3AF73C-774A-421F-B468-E8AF90023C14}"/>
              </a:ext>
            </a:extLst>
          </p:cNvPr>
          <p:cNvSpPr/>
          <p:nvPr/>
        </p:nvSpPr>
        <p:spPr>
          <a:xfrm>
            <a:off x="5018419" y="522666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BFC9A8-DCE3-4FA2-946A-AE7803D515E3}"/>
              </a:ext>
            </a:extLst>
          </p:cNvPr>
          <p:cNvSpPr/>
          <p:nvPr/>
        </p:nvSpPr>
        <p:spPr>
          <a:xfrm>
            <a:off x="6801491" y="5684051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9D77D6-1558-4FD8-A6AA-C30C3C864E27}"/>
              </a:ext>
            </a:extLst>
          </p:cNvPr>
          <p:cNvSpPr/>
          <p:nvPr/>
        </p:nvSpPr>
        <p:spPr>
          <a:xfrm>
            <a:off x="7258691" y="5684051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0C5439-BABD-48E6-9D44-41EAF549FA22}"/>
              </a:ext>
            </a:extLst>
          </p:cNvPr>
          <p:cNvSpPr/>
          <p:nvPr/>
        </p:nvSpPr>
        <p:spPr>
          <a:xfrm>
            <a:off x="6801491" y="4771908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B1BCF7-E8EE-4806-B4AA-655A672489B3}"/>
              </a:ext>
            </a:extLst>
          </p:cNvPr>
          <p:cNvSpPr/>
          <p:nvPr/>
        </p:nvSpPr>
        <p:spPr>
          <a:xfrm>
            <a:off x="7258691" y="4771908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057AE3-B725-47C6-9745-28C9C0BC7514}"/>
              </a:ext>
            </a:extLst>
          </p:cNvPr>
          <p:cNvSpPr/>
          <p:nvPr/>
        </p:nvSpPr>
        <p:spPr>
          <a:xfrm>
            <a:off x="7720067" y="4777611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BA6A78-7343-4C6E-8D12-1DFDCFFC44D1}"/>
              </a:ext>
            </a:extLst>
          </p:cNvPr>
          <p:cNvSpPr/>
          <p:nvPr/>
        </p:nvSpPr>
        <p:spPr>
          <a:xfrm>
            <a:off x="6801491" y="5222868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E66F7-8DD5-4077-9F81-CEB8205F299E}"/>
              </a:ext>
            </a:extLst>
          </p:cNvPr>
          <p:cNvSpPr/>
          <p:nvPr/>
        </p:nvSpPr>
        <p:spPr>
          <a:xfrm>
            <a:off x="7258691" y="5222868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83949B-A443-4132-B81B-09B1DA3D438B}"/>
              </a:ext>
            </a:extLst>
          </p:cNvPr>
          <p:cNvSpPr/>
          <p:nvPr/>
        </p:nvSpPr>
        <p:spPr>
          <a:xfrm>
            <a:off x="7720067" y="5228571"/>
            <a:ext cx="400833" cy="40083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883A68-CF05-43D9-B324-6F892BC69E00}"/>
                  </a:ext>
                </a:extLst>
              </p:cNvPr>
              <p:cNvSpPr txBox="1"/>
              <p:nvPr/>
            </p:nvSpPr>
            <p:spPr>
              <a:xfrm>
                <a:off x="6811486" y="4377501"/>
                <a:ext cx="1157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L" sz="2000" b="1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883A68-CF05-43D9-B324-6F892BC69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86" y="4377501"/>
                <a:ext cx="115763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7B8119-F714-4381-8328-7489D1EFBFAF}"/>
                  </a:ext>
                </a:extLst>
              </p:cNvPr>
              <p:cNvSpPr txBox="1"/>
              <p:nvPr/>
            </p:nvSpPr>
            <p:spPr>
              <a:xfrm>
                <a:off x="4099843" y="4375598"/>
                <a:ext cx="12254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L" sz="2000" b="1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7B8119-F714-4381-8328-7489D1EFB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43" y="4375598"/>
                <a:ext cx="122546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D92D43-7DCD-4306-926F-B35DF0105914}"/>
                  </a:ext>
                </a:extLst>
              </p:cNvPr>
              <p:cNvSpPr txBox="1"/>
              <p:nvPr/>
            </p:nvSpPr>
            <p:spPr>
              <a:xfrm>
                <a:off x="1530569" y="4942753"/>
                <a:ext cx="1750513" cy="8661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 ∩ </m:t>
                              </m:r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schemeClr val="tx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L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D92D43-7DCD-4306-926F-B35DF010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69" y="4942753"/>
                <a:ext cx="1750513" cy="866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2E4E653-9F96-469B-8B95-CF5EACF6DDE6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Overview &gt; Data &gt; </a:t>
            </a:r>
            <a:r>
              <a:rPr lang="en-US" sz="1200" dirty="0">
                <a:solidFill>
                  <a:srgbClr val="E01C83"/>
                </a:solidFill>
              </a:rPr>
              <a:t>Evaluation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4FA07-F162-430D-9FA0-57BA4DA4DD4A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716C75E5-8C81-4800-B170-F1390AAFF75C}"/>
              </a:ext>
            </a:extLst>
          </p:cNvPr>
          <p:cNvSpPr/>
          <p:nvPr/>
        </p:nvSpPr>
        <p:spPr>
          <a:xfrm>
            <a:off x="5695614" y="4927776"/>
            <a:ext cx="726141" cy="1916444"/>
          </a:xfrm>
          <a:prstGeom prst="blockArc">
            <a:avLst>
              <a:gd name="adj1" fmla="val 10800000"/>
              <a:gd name="adj2" fmla="val 0"/>
              <a:gd name="adj3" fmla="val 13235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CBFBDE60-2931-4C30-9D72-333A4EE1B706}"/>
              </a:ext>
            </a:extLst>
          </p:cNvPr>
          <p:cNvSpPr/>
          <p:nvPr/>
        </p:nvSpPr>
        <p:spPr>
          <a:xfrm>
            <a:off x="8344494" y="5100150"/>
            <a:ext cx="823157" cy="551348"/>
          </a:xfrm>
          <a:prstGeom prst="mathEqual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A456CC-BC8A-44E0-B4ED-4B978BE702F1}"/>
              </a:ext>
            </a:extLst>
          </p:cNvPr>
          <p:cNvSpPr/>
          <p:nvPr/>
        </p:nvSpPr>
        <p:spPr>
          <a:xfrm>
            <a:off x="9401155" y="568214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04F148-0C85-43EF-93F6-5872D5FFF626}"/>
              </a:ext>
            </a:extLst>
          </p:cNvPr>
          <p:cNvSpPr/>
          <p:nvPr/>
        </p:nvSpPr>
        <p:spPr>
          <a:xfrm>
            <a:off x="9858355" y="568214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4B6F25-C95D-427C-ABB8-16C3C90F4EFA}"/>
              </a:ext>
            </a:extLst>
          </p:cNvPr>
          <p:cNvSpPr/>
          <p:nvPr/>
        </p:nvSpPr>
        <p:spPr>
          <a:xfrm>
            <a:off x="10319731" y="567532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1B2B70-6A82-44C3-AD02-7B9D32B862A2}"/>
              </a:ext>
            </a:extLst>
          </p:cNvPr>
          <p:cNvSpPr/>
          <p:nvPr/>
        </p:nvSpPr>
        <p:spPr>
          <a:xfrm>
            <a:off x="9401155" y="477000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88995-329C-4016-A61F-9FEB5E456A18}"/>
              </a:ext>
            </a:extLst>
          </p:cNvPr>
          <p:cNvSpPr/>
          <p:nvPr/>
        </p:nvSpPr>
        <p:spPr>
          <a:xfrm>
            <a:off x="9858355" y="477000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CA52CE-7938-48AE-A8E2-E1D108A2A29C}"/>
              </a:ext>
            </a:extLst>
          </p:cNvPr>
          <p:cNvSpPr/>
          <p:nvPr/>
        </p:nvSpPr>
        <p:spPr>
          <a:xfrm>
            <a:off x="10319731" y="477570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176780-3138-49AE-8B07-CA4F059FECDD}"/>
              </a:ext>
            </a:extLst>
          </p:cNvPr>
          <p:cNvSpPr/>
          <p:nvPr/>
        </p:nvSpPr>
        <p:spPr>
          <a:xfrm>
            <a:off x="9401155" y="522096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A3EC7CC-A846-4FD8-8673-ABEA88956D55}"/>
              </a:ext>
            </a:extLst>
          </p:cNvPr>
          <p:cNvSpPr/>
          <p:nvPr/>
        </p:nvSpPr>
        <p:spPr>
          <a:xfrm>
            <a:off x="9858355" y="5220965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5B5007-8C3D-40CD-885B-420653E6790A}"/>
              </a:ext>
            </a:extLst>
          </p:cNvPr>
          <p:cNvSpPr/>
          <p:nvPr/>
        </p:nvSpPr>
        <p:spPr>
          <a:xfrm>
            <a:off x="10319731" y="5226668"/>
            <a:ext cx="400833" cy="400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EE5421-E654-4F2A-9693-9D8D0B600E1E}"/>
              </a:ext>
            </a:extLst>
          </p:cNvPr>
          <p:cNvSpPr/>
          <p:nvPr/>
        </p:nvSpPr>
        <p:spPr>
          <a:xfrm>
            <a:off x="9401155" y="5673056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94877A-821E-465F-9934-FE0F41C90703}"/>
              </a:ext>
            </a:extLst>
          </p:cNvPr>
          <p:cNvSpPr/>
          <p:nvPr/>
        </p:nvSpPr>
        <p:spPr>
          <a:xfrm>
            <a:off x="9858355" y="5673056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BD8BA-DA44-4864-9933-0276FA22BC90}"/>
              </a:ext>
            </a:extLst>
          </p:cNvPr>
          <p:cNvSpPr/>
          <p:nvPr/>
        </p:nvSpPr>
        <p:spPr>
          <a:xfrm>
            <a:off x="9401155" y="4760913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BBAEB8-8258-4D05-AB3F-C73CFB36FE5C}"/>
              </a:ext>
            </a:extLst>
          </p:cNvPr>
          <p:cNvSpPr/>
          <p:nvPr/>
        </p:nvSpPr>
        <p:spPr>
          <a:xfrm>
            <a:off x="9858355" y="4760913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3E3AD3-83DB-40B2-86F9-C7888E7F5736}"/>
              </a:ext>
            </a:extLst>
          </p:cNvPr>
          <p:cNvSpPr/>
          <p:nvPr/>
        </p:nvSpPr>
        <p:spPr>
          <a:xfrm>
            <a:off x="10319731" y="4766616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AB71A2-AFE1-476C-B72A-9D1D9BB2A540}"/>
              </a:ext>
            </a:extLst>
          </p:cNvPr>
          <p:cNvSpPr/>
          <p:nvPr/>
        </p:nvSpPr>
        <p:spPr>
          <a:xfrm>
            <a:off x="9401155" y="5211873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24F6F63-AD0F-4124-93B3-801B147A48EC}"/>
              </a:ext>
            </a:extLst>
          </p:cNvPr>
          <p:cNvSpPr/>
          <p:nvPr/>
        </p:nvSpPr>
        <p:spPr>
          <a:xfrm>
            <a:off x="9858355" y="5211873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AD97E7-331F-4B5A-B304-0D0DDF0DA78D}"/>
              </a:ext>
            </a:extLst>
          </p:cNvPr>
          <p:cNvSpPr/>
          <p:nvPr/>
        </p:nvSpPr>
        <p:spPr>
          <a:xfrm>
            <a:off x="10319731" y="5217576"/>
            <a:ext cx="400833" cy="400833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>
                <a:lumMod val="60000"/>
                <a:lumOff val="40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5F356AF-DF5E-4B6C-87E3-AF324BDE7BD0}"/>
                  </a:ext>
                </a:extLst>
              </p:cNvPr>
              <p:cNvSpPr txBox="1"/>
              <p:nvPr/>
            </p:nvSpPr>
            <p:spPr>
              <a:xfrm>
                <a:off x="9247860" y="4366506"/>
                <a:ext cx="16006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1" i="1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000" b="1" i="1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L" sz="2000" b="1" i="1" dirty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5F356AF-DF5E-4B6C-87E3-AF324BDE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60" y="4366506"/>
                <a:ext cx="160066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51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1801"/>
            <a:ext cx="9905999" cy="238506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Stanford’s CS231n: “Convolutional Neural Networks for Visual Recognition”.</a:t>
            </a:r>
          </a:p>
          <a:p>
            <a:r>
              <a:rPr lang="en-US" dirty="0">
                <a:solidFill>
                  <a:schemeClr val="tx2"/>
                </a:solidFill>
              </a:rPr>
              <a:t>We reviewed papers of U-Net and several of its variants.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U-Net – 2015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TernausNet – 2018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AlbuNet - 2018</a:t>
            </a:r>
          </a:p>
        </p:txBody>
      </p:sp>
      <p:pic>
        <p:nvPicPr>
          <p:cNvPr id="1026" name="Picture 2" descr="College Coaches - LGS Lacrosse Tournaments">
            <a:extLst>
              <a:ext uri="{FF2B5EF4-FFF2-40B4-BE49-F238E27FC236}">
                <a16:creationId xmlns:a16="http://schemas.microsoft.com/office/drawing/2014/main" id="{A0DE5D8A-71E7-4A44-A38A-E95A5FB0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2957354"/>
            <a:ext cx="1590040" cy="238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87C6E-D0A9-4628-967E-8AEFC6BB0469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24530-20C6-4F51-B771-F66A3F3823B0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General</a:t>
            </a:r>
            <a:r>
              <a:rPr lang="en-US" sz="1200" dirty="0"/>
              <a:t> &gt; U-Net &gt; U-Net with </a:t>
            </a:r>
            <a:r>
              <a:rPr lang="en-US" sz="1200" dirty="0" err="1"/>
              <a:t>ResNet</a:t>
            </a:r>
            <a:r>
              <a:rPr lang="en-US" sz="1200" dirty="0"/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296280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56081"/>
            <a:ext cx="9538651" cy="1027402"/>
          </a:xfrm>
        </p:spPr>
        <p:txBody>
          <a:bodyPr/>
          <a:lstStyle/>
          <a:p>
            <a:r>
              <a:rPr lang="en-US" dirty="0"/>
              <a:t>U-Net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38300"/>
            <a:ext cx="9909177" cy="49636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U-Net is a CNN that was developed for biomedical image segmentation at the CS Department of the University of Freiburg, Germany, 2015.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It designed to work with fewer training images and to yield more precise segmentations than previous state-of-the-art biomedical segmentation CNNs.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2ED9484-9246-49EB-9476-E88623A23204}"/>
              </a:ext>
            </a:extLst>
          </p:cNvPr>
          <p:cNvPicPr/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79" y="2970502"/>
            <a:ext cx="5663469" cy="2104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A4208-9D73-4737-91ED-E60287CAC2E9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276F-3B7B-43AF-9F08-D624F02CF718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</a:t>
            </a:r>
            <a:r>
              <a:rPr lang="en-US" sz="1200" dirty="0">
                <a:solidFill>
                  <a:srgbClr val="E01C83"/>
                </a:solidFill>
              </a:rPr>
              <a:t>U-Net</a:t>
            </a:r>
            <a:r>
              <a:rPr lang="en-US" sz="1200" dirty="0"/>
              <a:t> &gt; U-Net with </a:t>
            </a:r>
            <a:r>
              <a:rPr lang="en-US" sz="1200" dirty="0" err="1"/>
              <a:t>ResNet</a:t>
            </a:r>
            <a:r>
              <a:rPr lang="en-US" sz="1200" dirty="0"/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107689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56081"/>
            <a:ext cx="9538651" cy="1027402"/>
          </a:xfrm>
        </p:spPr>
        <p:txBody>
          <a:bodyPr/>
          <a:lstStyle/>
          <a:p>
            <a:r>
              <a:rPr lang="en-US" dirty="0"/>
              <a:t>U-Net - Architecture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38300"/>
            <a:ext cx="9909177" cy="49636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Contains two paths: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Contraction path (</a:t>
            </a:r>
            <a:r>
              <a:rPr lang="en-US" sz="2400" dirty="0" err="1">
                <a:solidFill>
                  <a:schemeClr val="tx2"/>
                </a:solidFill>
              </a:rPr>
              <a:t>a.k.a</a:t>
            </a:r>
            <a:r>
              <a:rPr lang="en-US" sz="2400" dirty="0">
                <a:solidFill>
                  <a:schemeClr val="tx2"/>
                </a:solidFill>
              </a:rPr>
              <a:t> encoder), capture the context in the image. Traditional stack of convolutional and max pooling layers. 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Expansive path (</a:t>
            </a:r>
            <a:r>
              <a:rPr lang="en-US" sz="2400" dirty="0" err="1">
                <a:solidFill>
                  <a:schemeClr val="tx2"/>
                </a:solidFill>
              </a:rPr>
              <a:t>a.k.a</a:t>
            </a:r>
            <a:r>
              <a:rPr lang="en-US" sz="2400" dirty="0">
                <a:solidFill>
                  <a:schemeClr val="tx2"/>
                </a:solidFill>
              </a:rPr>
              <a:t> decoder), used to enable precise localization 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using transposed convolutions.</a:t>
            </a:r>
          </a:p>
          <a:p>
            <a:r>
              <a:rPr lang="en-US" dirty="0">
                <a:solidFill>
                  <a:schemeClr val="tx2"/>
                </a:solidFill>
              </a:rPr>
              <a:t>In order to localize </a:t>
            </a:r>
            <a:r>
              <a:rPr lang="en-US" dirty="0" err="1">
                <a:solidFill>
                  <a:schemeClr val="tx2"/>
                </a:solidFill>
              </a:rPr>
              <a:t>upsampled</a:t>
            </a:r>
            <a:r>
              <a:rPr lang="en-US" dirty="0">
                <a:solidFill>
                  <a:schemeClr val="tx2"/>
                </a:solidFill>
              </a:rPr>
              <a:t> features, the expansive path combines them with high-resolution features from the contracting path via skip-connections</a:t>
            </a:r>
          </a:p>
          <a:p>
            <a:r>
              <a:rPr lang="en-US" dirty="0">
                <a:solidFill>
                  <a:schemeClr val="tx2"/>
                </a:solidFill>
              </a:rPr>
              <a:t>Only contains convolutional layers which make it compatible to images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of any size.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F3675-F77D-4BA2-A473-0B2D643C1A94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BCF4B-B576-4B4D-8098-10C65284FEF3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</a:t>
            </a:r>
            <a:r>
              <a:rPr lang="en-US" sz="1200" dirty="0">
                <a:solidFill>
                  <a:srgbClr val="E01C83"/>
                </a:solidFill>
              </a:rPr>
              <a:t>U-Net</a:t>
            </a:r>
            <a:r>
              <a:rPr lang="en-US" sz="1200" dirty="0"/>
              <a:t> &gt; U-Net with </a:t>
            </a:r>
            <a:r>
              <a:rPr lang="en-US" sz="1200" dirty="0" err="1"/>
              <a:t>ResNet</a:t>
            </a:r>
            <a:r>
              <a:rPr lang="en-US" sz="1200" dirty="0"/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34094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56081"/>
            <a:ext cx="9538651" cy="1027402"/>
          </a:xfrm>
        </p:spPr>
        <p:txBody>
          <a:bodyPr/>
          <a:lstStyle/>
          <a:p>
            <a:r>
              <a:rPr lang="en-US" dirty="0"/>
              <a:t>U-Net - Architecture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38300"/>
            <a:ext cx="9909177" cy="49636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1529565668">
            <a:extLst>
              <a:ext uri="{FF2B5EF4-FFF2-40B4-BE49-F238E27FC236}">
                <a16:creationId xmlns:a16="http://schemas.microsoft.com/office/drawing/2014/main" id="{21CBB0BE-112E-460F-8EA2-2A93E8B353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86" y="1747466"/>
            <a:ext cx="8099625" cy="4745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54944-0B71-40EA-955F-708CB3AEF6B0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D5BCE-B413-4FAE-BD5F-3F88410B3859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</a:t>
            </a:r>
            <a:r>
              <a:rPr lang="en-US" sz="1200" dirty="0">
                <a:solidFill>
                  <a:srgbClr val="E01C83"/>
                </a:solidFill>
              </a:rPr>
              <a:t>U-Net</a:t>
            </a:r>
            <a:r>
              <a:rPr lang="en-US" sz="1200" dirty="0"/>
              <a:t> &gt; U-Net with </a:t>
            </a:r>
            <a:r>
              <a:rPr lang="en-US" sz="1200" dirty="0" err="1"/>
              <a:t>ResNet</a:t>
            </a:r>
            <a:r>
              <a:rPr lang="en-US" sz="1200" dirty="0"/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105100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56081"/>
            <a:ext cx="9538651" cy="1027402"/>
          </a:xfrm>
        </p:spPr>
        <p:txBody>
          <a:bodyPr/>
          <a:lstStyle/>
          <a:p>
            <a:r>
              <a:rPr lang="en-US" dirty="0"/>
              <a:t>U-Net with resnet encoder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38300"/>
            <a:ext cx="9909177" cy="49636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performance of U-Net can be improved by using pre-trained weights. 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Papers: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ucida Grande"/>
              </a:rPr>
              <a:t>TernausNet – Iglovikov, 2018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ucida Grande"/>
              </a:rPr>
              <a:t>AlbuNet – Kalinin, 2018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Kaggle competitions: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Kaggle Carvana image segmentation competition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place out 735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Kaggle Airbus Ship Detection - 1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place out 880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2D530-5F62-44FA-89AE-1EB761ED88CE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C41E9-9ED3-4F74-B23B-1E856A628464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U-Net &gt; </a:t>
            </a:r>
            <a:r>
              <a:rPr lang="en-US" sz="1200" dirty="0">
                <a:solidFill>
                  <a:srgbClr val="E01C83"/>
                </a:solidFill>
              </a:rPr>
              <a:t>U-Net with </a:t>
            </a:r>
            <a:r>
              <a:rPr lang="en-US" sz="1200" dirty="0" err="1">
                <a:solidFill>
                  <a:srgbClr val="E01C83"/>
                </a:solidFill>
              </a:rPr>
              <a:t>ResNet</a:t>
            </a:r>
            <a:r>
              <a:rPr lang="en-US" sz="1200" dirty="0">
                <a:solidFill>
                  <a:srgbClr val="E01C83"/>
                </a:solidFill>
              </a:rPr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8552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56081"/>
            <a:ext cx="9538651" cy="1027402"/>
          </a:xfrm>
        </p:spPr>
        <p:txBody>
          <a:bodyPr/>
          <a:lstStyle/>
          <a:p>
            <a:r>
              <a:rPr lang="en-US" dirty="0"/>
              <a:t>U-Net with resnet encoder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38300"/>
            <a:ext cx="9909177" cy="49636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architectures utilize pre-trained classification model as encoder.</a:t>
            </a: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 - </a:t>
            </a:r>
            <a:r>
              <a:rPr lang="en-US" dirty="0">
                <a:solidFill>
                  <a:schemeClr val="tx2"/>
                </a:solidFill>
              </a:rPr>
              <a:t>introduced in 2015 (1st place ILSVRC). utilizing skip connections to jump over some layers. solves the vanishing gradient problem.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u="sng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Good performance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- we reviewed various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	implementation with good results on similar datasets.</a:t>
            </a:r>
          </a:p>
          <a:p>
            <a:pPr lvl="1"/>
            <a:r>
              <a:rPr lang="en-US" sz="2400" u="sng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Relatively lightweight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Fully convolutional NN and no FC layers -&gt;  less trainable wights.</a:t>
            </a:r>
          </a:p>
          <a:p>
            <a:pPr lvl="2"/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Limited computational resources.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83544A61-E04E-4476-8F35-A644EB5B74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21" y="2831009"/>
            <a:ext cx="2829356" cy="1872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8E5E0-0C1A-43C6-B157-CAD415319C71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Task &gt; </a:t>
            </a:r>
            <a:r>
              <a:rPr lang="en-US" dirty="0">
                <a:solidFill>
                  <a:srgbClr val="E01C83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review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E01C83"/>
                </a:solidFill>
              </a:rPr>
              <a:t>Research</a:t>
            </a:r>
            <a:r>
              <a:rPr lang="en-US" dirty="0"/>
              <a:t> &gt; Baseline architecture – U-Net with ResNet-34 encoder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F2878-9AB2-4D8E-9F02-5B6006C2ECE0}"/>
              </a:ext>
            </a:extLst>
          </p:cNvPr>
          <p:cNvSpPr txBox="1"/>
          <p:nvPr/>
        </p:nvSpPr>
        <p:spPr>
          <a:xfrm>
            <a:off x="2958329" y="428795"/>
            <a:ext cx="446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U-Net &gt; </a:t>
            </a:r>
            <a:r>
              <a:rPr lang="en-US" sz="1200" dirty="0">
                <a:solidFill>
                  <a:srgbClr val="E01C83"/>
                </a:solidFill>
              </a:rPr>
              <a:t>U-Net with </a:t>
            </a:r>
            <a:r>
              <a:rPr lang="en-US" sz="1200" dirty="0" err="1">
                <a:solidFill>
                  <a:srgbClr val="E01C83"/>
                </a:solidFill>
              </a:rPr>
              <a:t>ResNet</a:t>
            </a:r>
            <a:r>
              <a:rPr lang="en-US" sz="1200" dirty="0">
                <a:solidFill>
                  <a:srgbClr val="E01C83"/>
                </a:solidFill>
              </a:rPr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19685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80319"/>
            <a:ext cx="9905999" cy="488843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Project goals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Task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Literature review &amp; Research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Baseline architecture – U-Net with ResNet-34 encoder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First architecture – Adding reconstruction decoder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Second architecture – No skips in reconstruction decoder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Final architecture – No skips in both decoders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Conclusions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Potential future work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7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863954"/>
            <a:ext cx="9538651" cy="1027402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Architecture:</a:t>
            </a:r>
            <a:br>
              <a:rPr lang="en-US" dirty="0"/>
            </a:br>
            <a:r>
              <a:rPr lang="en-US" dirty="0"/>
              <a:t>U-net with Resnet34 encoder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18071-CA44-4BCB-B27C-4FAEBF7FCDEA}"/>
              </a:ext>
            </a:extLst>
          </p:cNvPr>
          <p:cNvSpPr txBox="1"/>
          <p:nvPr/>
        </p:nvSpPr>
        <p:spPr>
          <a:xfrm>
            <a:off x="899365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Literature review &amp; Research &gt; </a:t>
            </a:r>
            <a:r>
              <a:rPr lang="en-US" dirty="0">
                <a:solidFill>
                  <a:srgbClr val="E01C83"/>
                </a:solidFill>
              </a:rPr>
              <a:t>Baseline architecture </a:t>
            </a:r>
            <a:r>
              <a:rPr lang="en-US" dirty="0"/>
              <a:t>&gt; First architecture - Adding reconstruction decoder 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B672B-19DA-4705-896D-0C21DBC5918D}"/>
              </a:ext>
            </a:extLst>
          </p:cNvPr>
          <p:cNvSpPr txBox="1"/>
          <p:nvPr/>
        </p:nvSpPr>
        <p:spPr>
          <a:xfrm>
            <a:off x="4289584" y="428795"/>
            <a:ext cx="239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General</a:t>
            </a:r>
            <a:r>
              <a:rPr lang="en-US" sz="1200" dirty="0"/>
              <a:t> &gt; Model &gt; Train &gt; Results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DEF071E-5750-446C-B65A-A63B8236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93" y="2076853"/>
            <a:ext cx="9248286" cy="4397326"/>
          </a:xfrm>
          <a:prstGeom prst="rect">
            <a:avLst/>
          </a:prstGeom>
          <a:ln w="15875">
            <a:solidFill>
              <a:schemeClr val="tx2"/>
            </a:solidFill>
          </a:ln>
          <a:effectLst>
            <a:outerShdw blurRad="50800" dist="50800" dir="5400000" algn="ctr" rotWithShape="0">
              <a:schemeClr val="tx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838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33" y="1041946"/>
            <a:ext cx="9538651" cy="1027402"/>
          </a:xfrm>
        </p:spPr>
        <p:txBody>
          <a:bodyPr>
            <a:normAutofit/>
          </a:bodyPr>
          <a:lstStyle/>
          <a:p>
            <a:r>
              <a:rPr lang="en-US" dirty="0"/>
              <a:t>Implementation -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0193184-3A81-4753-9567-11E91F00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Python 3.7, </a:t>
            </a:r>
            <a:r>
              <a:rPr lang="en-US" sz="2800" dirty="0" err="1">
                <a:solidFill>
                  <a:schemeClr val="tx2"/>
                </a:solidFill>
              </a:rPr>
              <a:t>PyTorch</a:t>
            </a:r>
            <a:r>
              <a:rPr lang="en-US" sz="2800" dirty="0">
                <a:solidFill>
                  <a:schemeClr val="tx2"/>
                </a:solidFill>
              </a:rPr>
              <a:t>, </a:t>
            </a:r>
            <a:r>
              <a:rPr lang="en-US" sz="2800" dirty="0" err="1">
                <a:solidFill>
                  <a:schemeClr val="tx2"/>
                </a:solidFill>
              </a:rPr>
              <a:t>Torchvision</a:t>
            </a:r>
            <a:r>
              <a:rPr lang="en-US" sz="2800" dirty="0">
                <a:solidFill>
                  <a:schemeClr val="tx2"/>
                </a:solidFill>
              </a:rPr>
              <a:t>, catalyst </a:t>
            </a:r>
          </a:p>
          <a:p>
            <a:r>
              <a:rPr lang="en-US" sz="2800" dirty="0">
                <a:solidFill>
                  <a:schemeClr val="tx2"/>
                </a:solidFill>
              </a:rPr>
              <a:t>Encoder: pre-trained ResNet-34 (ImageNet)</a:t>
            </a:r>
          </a:p>
          <a:p>
            <a:r>
              <a:rPr lang="en-US" sz="2800" dirty="0">
                <a:solidFill>
                  <a:schemeClr val="tx2"/>
                </a:solidFill>
              </a:rPr>
              <a:t>Fully convolutional layers – kernel size: 3x3</a:t>
            </a:r>
          </a:p>
          <a:p>
            <a:r>
              <a:rPr lang="en-US" sz="2800" dirty="0">
                <a:solidFill>
                  <a:schemeClr val="tx2"/>
                </a:solidFill>
              </a:rPr>
              <a:t>Down-sample using max pool layers.</a:t>
            </a:r>
          </a:p>
          <a:p>
            <a:r>
              <a:rPr lang="en-US" sz="2800" dirty="0">
                <a:solidFill>
                  <a:schemeClr val="tx2"/>
                </a:solidFill>
              </a:rPr>
              <a:t>Up-sample using </a:t>
            </a:r>
            <a:r>
              <a:rPr lang="en-US" sz="2800" dirty="0" err="1">
                <a:solidFill>
                  <a:schemeClr val="tx2"/>
                </a:solidFill>
              </a:rPr>
              <a:t>DeConv</a:t>
            </a:r>
            <a:r>
              <a:rPr lang="en-US" sz="2800" dirty="0">
                <a:solidFill>
                  <a:schemeClr val="tx2"/>
                </a:solidFill>
              </a:rPr>
              <a:t> layers.</a:t>
            </a:r>
          </a:p>
          <a:p>
            <a:r>
              <a:rPr lang="en-US" sz="2800" dirty="0">
                <a:solidFill>
                  <a:schemeClr val="tx2"/>
                </a:solidFill>
              </a:rPr>
              <a:t>~1.3M trainable parameters</a:t>
            </a:r>
            <a:endParaRPr lang="he-IL" sz="2800" dirty="0">
              <a:solidFill>
                <a:schemeClr val="tx2"/>
              </a:solidFill>
            </a:endParaRPr>
          </a:p>
        </p:txBody>
      </p:sp>
      <p:pic>
        <p:nvPicPr>
          <p:cNvPr id="11268" name="Picture 4" descr="PyTorch">
            <a:extLst>
              <a:ext uri="{FF2B5EF4-FFF2-40B4-BE49-F238E27FC236}">
                <a16:creationId xmlns:a16="http://schemas.microsoft.com/office/drawing/2014/main" id="{AD2EAE83-5682-44B0-98B7-C04CD8B2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84" y="25650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1E3FC-BB21-4936-9B3A-BC608EE63373}"/>
              </a:ext>
            </a:extLst>
          </p:cNvPr>
          <p:cNvSpPr txBox="1"/>
          <p:nvPr/>
        </p:nvSpPr>
        <p:spPr>
          <a:xfrm>
            <a:off x="899365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Literature review &amp; Research &gt; </a:t>
            </a:r>
            <a:r>
              <a:rPr lang="en-US" dirty="0">
                <a:solidFill>
                  <a:srgbClr val="E01C83"/>
                </a:solidFill>
              </a:rPr>
              <a:t>Baseline architecture </a:t>
            </a:r>
            <a:r>
              <a:rPr lang="en-US" dirty="0"/>
              <a:t>&gt; First architecture - Adding reconstruction decoder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7372E-947A-4A4A-802C-63B36BC5E2FB}"/>
              </a:ext>
            </a:extLst>
          </p:cNvPr>
          <p:cNvSpPr txBox="1"/>
          <p:nvPr/>
        </p:nvSpPr>
        <p:spPr>
          <a:xfrm>
            <a:off x="4289584" y="428795"/>
            <a:ext cx="239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</a:t>
            </a:r>
            <a:r>
              <a:rPr lang="en-US" sz="1200" dirty="0">
                <a:solidFill>
                  <a:srgbClr val="E01C83"/>
                </a:solidFill>
              </a:rPr>
              <a:t>Model</a:t>
            </a:r>
            <a:r>
              <a:rPr lang="en-US" sz="1200" dirty="0"/>
              <a:t> &gt; Train &gt; Results</a:t>
            </a:r>
          </a:p>
        </p:txBody>
      </p:sp>
    </p:spTree>
    <p:extLst>
      <p:ext uri="{BB962C8B-B14F-4D97-AF65-F5344CB8AC3E}">
        <p14:creationId xmlns:p14="http://schemas.microsoft.com/office/powerpoint/2010/main" val="270983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54606"/>
            <a:ext cx="9538651" cy="1027402"/>
          </a:xfrm>
        </p:spPr>
        <p:txBody>
          <a:bodyPr>
            <a:normAutofit/>
          </a:bodyPr>
          <a:lstStyle/>
          <a:p>
            <a:r>
              <a:rPr lang="en-US" dirty="0"/>
              <a:t>Implementation - Train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40193184-3A81-4753-9567-11E91F004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Image size – 320x640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Batch size – 16 images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Validation size – 10%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Loss function = DICE + BCE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tx2"/>
                    </a:solidFill>
                  </a:rPr>
                  <a:t> DICE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tx2"/>
                    </a:solidFill>
                  </a:rPr>
                  <a:t> BCE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he-IL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40193184-3A81-4753-9567-11E91F004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1" t="-2238" b="-141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E9BA3F-0B87-4439-BB11-09399A205D2D}"/>
              </a:ext>
            </a:extLst>
          </p:cNvPr>
          <p:cNvSpPr txBox="1"/>
          <p:nvPr/>
        </p:nvSpPr>
        <p:spPr>
          <a:xfrm>
            <a:off x="899365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Literature review &amp; Research &gt; </a:t>
            </a:r>
            <a:r>
              <a:rPr lang="en-US" dirty="0">
                <a:solidFill>
                  <a:srgbClr val="E01C83"/>
                </a:solidFill>
              </a:rPr>
              <a:t>Baseline architecture </a:t>
            </a:r>
            <a:r>
              <a:rPr lang="en-US" dirty="0"/>
              <a:t>&gt; First architecture - Adding reconstruction decoder 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0A321-3B97-4805-B584-9F44B6C0D7C0}"/>
              </a:ext>
            </a:extLst>
          </p:cNvPr>
          <p:cNvSpPr txBox="1"/>
          <p:nvPr/>
        </p:nvSpPr>
        <p:spPr>
          <a:xfrm>
            <a:off x="4289584" y="428795"/>
            <a:ext cx="239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Model &gt; </a:t>
            </a:r>
            <a:r>
              <a:rPr lang="en-US" sz="1200" dirty="0">
                <a:solidFill>
                  <a:srgbClr val="E01C83"/>
                </a:solidFill>
              </a:rPr>
              <a:t>Train</a:t>
            </a:r>
            <a:r>
              <a:rPr lang="en-US" sz="1200" dirty="0"/>
              <a:t> &gt; Results</a:t>
            </a:r>
          </a:p>
        </p:txBody>
      </p:sp>
    </p:spTree>
    <p:extLst>
      <p:ext uri="{BB962C8B-B14F-4D97-AF65-F5344CB8AC3E}">
        <p14:creationId xmlns:p14="http://schemas.microsoft.com/office/powerpoint/2010/main" val="308124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11651"/>
            <a:ext cx="9538651" cy="1027402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0193184-3A81-4753-9567-11E91F00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4761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Privat score = </a:t>
            </a:r>
            <a:r>
              <a:rPr lang="en-US" b="1" dirty="0">
                <a:solidFill>
                  <a:schemeClr val="tx2"/>
                </a:solidFill>
              </a:rPr>
              <a:t>0.64064, </a:t>
            </a:r>
            <a:r>
              <a:rPr lang="en-US" dirty="0">
                <a:solidFill>
                  <a:schemeClr val="tx2"/>
                </a:solidFill>
              </a:rPr>
              <a:t>Public score = </a:t>
            </a:r>
            <a:r>
              <a:rPr lang="en-US" b="1" dirty="0">
                <a:solidFill>
                  <a:schemeClr val="tx2"/>
                </a:solidFill>
              </a:rPr>
              <a:t>0.64819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F4A44BF-78ED-4D3C-A26B-D59C97B37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424481"/>
            <a:ext cx="9263180" cy="4260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2E97B-2308-4843-8CDC-4C3ACB16745A}"/>
              </a:ext>
            </a:extLst>
          </p:cNvPr>
          <p:cNvSpPr txBox="1"/>
          <p:nvPr/>
        </p:nvSpPr>
        <p:spPr>
          <a:xfrm>
            <a:off x="899365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Literature review &amp; Research &gt; </a:t>
            </a:r>
            <a:r>
              <a:rPr lang="en-US" dirty="0">
                <a:solidFill>
                  <a:srgbClr val="E01C83"/>
                </a:solidFill>
              </a:rPr>
              <a:t>Baseline architecture </a:t>
            </a:r>
            <a:r>
              <a:rPr lang="en-US" dirty="0"/>
              <a:t>&gt; First architecture - Adding reconstruction decoder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2202B-9F02-4810-B4BD-5353B2E49B6C}"/>
              </a:ext>
            </a:extLst>
          </p:cNvPr>
          <p:cNvSpPr txBox="1"/>
          <p:nvPr/>
        </p:nvSpPr>
        <p:spPr>
          <a:xfrm>
            <a:off x="4289584" y="428795"/>
            <a:ext cx="239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Model &gt; Train &gt; </a:t>
            </a:r>
            <a:r>
              <a:rPr lang="en-US" sz="1200" dirty="0">
                <a:solidFill>
                  <a:srgbClr val="E01C83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40476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First Architecture:</a:t>
            </a:r>
            <a:br>
              <a:rPr lang="en-US" dirty="0"/>
            </a:br>
            <a:r>
              <a:rPr lang="en-US" dirty="0"/>
              <a:t>Adding reconstruction decoder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B0B843-D049-408C-972D-F37A8570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3592"/>
            <a:ext cx="9905999" cy="326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Assumption </a:t>
            </a:r>
            <a:endParaRPr lang="en-US" b="1" u="sng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harder task as reconstruction, includes the information needed to achieve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easier one, which is, segmentation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B5D96-865F-4A30-87D2-3F9260118B0F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4FF6D-74DE-4942-8B64-BF99CDD40A10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Assumption</a:t>
            </a:r>
            <a:r>
              <a:rPr lang="en-US" sz="1200" dirty="0"/>
              <a:t> &gt; Overview &gt; Implementation &gt; Results</a:t>
            </a:r>
            <a:r>
              <a:rPr lang="en-US" sz="1200" dirty="0">
                <a:solidFill>
                  <a:srgbClr val="E01C83"/>
                </a:solidFill>
              </a:rPr>
              <a:t> </a:t>
            </a:r>
            <a:r>
              <a:rPr lang="en-US" sz="1200" dirty="0"/>
              <a:t>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51469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1EF44A1-3620-4893-B6F5-774A4E6F8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80181" b="75702"/>
          <a:stretch/>
        </p:blipFill>
        <p:spPr>
          <a:xfrm>
            <a:off x="8635998" y="4934914"/>
            <a:ext cx="2186152" cy="106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First Architecture -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8595-4FEA-4462-BA37-1B4F19248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81" b="73526"/>
          <a:stretch/>
        </p:blipFill>
        <p:spPr>
          <a:xfrm>
            <a:off x="608868" y="3548025"/>
            <a:ext cx="2186152" cy="13431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DAAF98E-4A8E-4877-9063-E57B0CA22CB6}"/>
              </a:ext>
            </a:extLst>
          </p:cNvPr>
          <p:cNvGrpSpPr/>
          <p:nvPr/>
        </p:nvGrpSpPr>
        <p:grpSpPr>
          <a:xfrm>
            <a:off x="7844070" y="1604142"/>
            <a:ext cx="3706141" cy="2674883"/>
            <a:chOff x="8024892" y="2324823"/>
            <a:chExt cx="4506516" cy="3488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80928C-A118-462D-B346-568E85A06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8" t="67906" r="59886" b="-223"/>
            <a:stretch/>
          </p:blipFill>
          <p:spPr>
            <a:xfrm>
              <a:off x="8024892" y="2324823"/>
              <a:ext cx="2280744" cy="16396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26DFF9-DC0A-4776-AC30-B53896869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3" t="68319" r="39972" b="606"/>
            <a:stretch/>
          </p:blipFill>
          <p:spPr>
            <a:xfrm>
              <a:off x="10313724" y="2359437"/>
              <a:ext cx="2217684" cy="15765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197897-C754-4B37-8AA6-D7C793737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28" t="68528" r="20153" b="-2709"/>
            <a:stretch/>
          </p:blipFill>
          <p:spPr>
            <a:xfrm>
              <a:off x="8119485" y="4079612"/>
              <a:ext cx="2186151" cy="17342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AFCE2A-F1F3-4372-87B4-5283CA1C2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42" t="67906"/>
            <a:stretch/>
          </p:blipFill>
          <p:spPr>
            <a:xfrm>
              <a:off x="10296054" y="4066653"/>
              <a:ext cx="2212510" cy="1628283"/>
            </a:xfrm>
            <a:prstGeom prst="rect">
              <a:avLst/>
            </a:prstGeom>
          </p:spPr>
        </p:pic>
      </p:grpSp>
      <p:sp>
        <p:nvSpPr>
          <p:cNvPr id="24" name="Trapezoid 23">
            <a:extLst>
              <a:ext uri="{FF2B5EF4-FFF2-40B4-BE49-F238E27FC236}">
                <a16:creationId xmlns:a16="http://schemas.microsoft.com/office/drawing/2014/main" id="{1D1795B6-872D-444D-B36B-587DF29B3A28}"/>
              </a:ext>
            </a:extLst>
          </p:cNvPr>
          <p:cNvSpPr/>
          <p:nvPr/>
        </p:nvSpPr>
        <p:spPr>
          <a:xfrm rot="5400000">
            <a:off x="3101668" y="3627669"/>
            <a:ext cx="1465959" cy="1183845"/>
          </a:xfrm>
          <a:prstGeom prst="trapezoid">
            <a:avLst>
              <a:gd name="adj" fmla="val 473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8">
            <a:extLst>
              <a:ext uri="{FF2B5EF4-FFF2-40B4-BE49-F238E27FC236}">
                <a16:creationId xmlns:a16="http://schemas.microsoft.com/office/drawing/2014/main" id="{426C229E-E7BF-406A-9CCD-9A114CE05ADD}"/>
              </a:ext>
            </a:extLst>
          </p:cNvPr>
          <p:cNvSpPr/>
          <p:nvPr/>
        </p:nvSpPr>
        <p:spPr>
          <a:xfrm rot="18388853">
            <a:off x="4548290" y="3533305"/>
            <a:ext cx="366336" cy="2408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C02184-FA8B-4E6A-BC36-50F96AC2E3BF}"/>
              </a:ext>
            </a:extLst>
          </p:cNvPr>
          <p:cNvSpPr/>
          <p:nvPr/>
        </p:nvSpPr>
        <p:spPr>
          <a:xfrm>
            <a:off x="6775559" y="2008778"/>
            <a:ext cx="436039" cy="1848788"/>
          </a:xfrm>
          <a:prstGeom prst="rect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104DF159-DB28-448A-A225-7E7210431219}"/>
              </a:ext>
            </a:extLst>
          </p:cNvPr>
          <p:cNvSpPr/>
          <p:nvPr/>
        </p:nvSpPr>
        <p:spPr>
          <a:xfrm>
            <a:off x="6347050" y="2793470"/>
            <a:ext cx="319419" cy="1716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21">
            <a:extLst>
              <a:ext uri="{FF2B5EF4-FFF2-40B4-BE49-F238E27FC236}">
                <a16:creationId xmlns:a16="http://schemas.microsoft.com/office/drawing/2014/main" id="{531451DB-E326-4232-93AE-27D81EC15041}"/>
              </a:ext>
            </a:extLst>
          </p:cNvPr>
          <p:cNvSpPr/>
          <p:nvPr/>
        </p:nvSpPr>
        <p:spPr>
          <a:xfrm>
            <a:off x="2831616" y="4040293"/>
            <a:ext cx="308946" cy="2387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9">
            <a:extLst>
              <a:ext uri="{FF2B5EF4-FFF2-40B4-BE49-F238E27FC236}">
                <a16:creationId xmlns:a16="http://schemas.microsoft.com/office/drawing/2014/main" id="{7FE753B4-2A96-4D27-8F64-591DB58B2107}"/>
              </a:ext>
            </a:extLst>
          </p:cNvPr>
          <p:cNvSpPr/>
          <p:nvPr/>
        </p:nvSpPr>
        <p:spPr>
          <a:xfrm>
            <a:off x="7320688" y="2811825"/>
            <a:ext cx="493787" cy="211156"/>
          </a:xfrm>
          <a:prstGeom prst="rightArrow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BBD4B-FF51-49BE-B14E-E67C572DD172}"/>
              </a:ext>
            </a:extLst>
          </p:cNvPr>
          <p:cNvSpPr txBox="1"/>
          <p:nvPr/>
        </p:nvSpPr>
        <p:spPr>
          <a:xfrm>
            <a:off x="3114398" y="3863048"/>
            <a:ext cx="136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</a:t>
            </a:r>
          </a:p>
          <a:p>
            <a:pPr algn="ctr"/>
            <a:r>
              <a:rPr lang="en-US" dirty="0"/>
              <a:t>(ResNet34)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55C56-9656-41BC-8D0F-F09798489AA2}"/>
              </a:ext>
            </a:extLst>
          </p:cNvPr>
          <p:cNvSpPr txBox="1"/>
          <p:nvPr/>
        </p:nvSpPr>
        <p:spPr>
          <a:xfrm rot="5400000">
            <a:off x="6245589" y="2775901"/>
            <a:ext cx="158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Post-processing</a:t>
            </a:r>
          </a:p>
        </p:txBody>
      </p:sp>
      <p:sp>
        <p:nvSpPr>
          <p:cNvPr id="35" name="Right Arrow 8">
            <a:extLst>
              <a:ext uri="{FF2B5EF4-FFF2-40B4-BE49-F238E27FC236}">
                <a16:creationId xmlns:a16="http://schemas.microsoft.com/office/drawing/2014/main" id="{F9585818-3628-4A55-8C5C-CE36FCD24D92}"/>
              </a:ext>
            </a:extLst>
          </p:cNvPr>
          <p:cNvSpPr/>
          <p:nvPr/>
        </p:nvSpPr>
        <p:spPr>
          <a:xfrm rot="2572189">
            <a:off x="4548426" y="4674797"/>
            <a:ext cx="335067" cy="24382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D6FC3-F042-42E2-8920-A075FC034AD2}"/>
              </a:ext>
            </a:extLst>
          </p:cNvPr>
          <p:cNvSpPr/>
          <p:nvPr/>
        </p:nvSpPr>
        <p:spPr>
          <a:xfrm>
            <a:off x="7886724" y="1630679"/>
            <a:ext cx="3714306" cy="2557201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E77D64-7AAF-4728-8D8A-2E72F2E1793E}"/>
              </a:ext>
            </a:extLst>
          </p:cNvPr>
          <p:cNvSpPr/>
          <p:nvPr/>
        </p:nvSpPr>
        <p:spPr>
          <a:xfrm>
            <a:off x="8635999" y="4866464"/>
            <a:ext cx="2228916" cy="1222223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ight Arrow 12">
            <a:extLst>
              <a:ext uri="{FF2B5EF4-FFF2-40B4-BE49-F238E27FC236}">
                <a16:creationId xmlns:a16="http://schemas.microsoft.com/office/drawing/2014/main" id="{FB0A2DA3-6BE0-4562-BD0B-A18C34FDC0FB}"/>
              </a:ext>
            </a:extLst>
          </p:cNvPr>
          <p:cNvSpPr/>
          <p:nvPr/>
        </p:nvSpPr>
        <p:spPr>
          <a:xfrm>
            <a:off x="6457774" y="5265401"/>
            <a:ext cx="2093352" cy="2826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484BAF4C-F4CC-48F4-85F2-C5FECE5733D5}"/>
              </a:ext>
            </a:extLst>
          </p:cNvPr>
          <p:cNvSpPr/>
          <p:nvPr/>
        </p:nvSpPr>
        <p:spPr>
          <a:xfrm rot="16200000">
            <a:off x="4752007" y="2386114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C73F10-C334-4FD3-93B3-C3D644804A68}"/>
              </a:ext>
            </a:extLst>
          </p:cNvPr>
          <p:cNvSpPr txBox="1"/>
          <p:nvPr/>
        </p:nvSpPr>
        <p:spPr>
          <a:xfrm>
            <a:off x="4874275" y="2755561"/>
            <a:ext cx="147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B018D702-88EB-4FDB-AFD9-2E4E60FF8A32}"/>
              </a:ext>
            </a:extLst>
          </p:cNvPr>
          <p:cNvSpPr/>
          <p:nvPr/>
        </p:nvSpPr>
        <p:spPr>
          <a:xfrm rot="16200000">
            <a:off x="4824960" y="4655972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1D4E6B-AEA3-45E0-B53F-A33318C69955}"/>
              </a:ext>
            </a:extLst>
          </p:cNvPr>
          <p:cNvSpPr txBox="1"/>
          <p:nvPr/>
        </p:nvSpPr>
        <p:spPr>
          <a:xfrm>
            <a:off x="4937184" y="5083558"/>
            <a:ext cx="145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29953-585C-4243-9153-24659EDAA43C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63012-C886-45FC-9C8E-DFD95BED46EA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</a:t>
            </a:r>
            <a:r>
              <a:rPr lang="en-US" sz="1200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Implementation &gt; Results</a:t>
            </a:r>
            <a:r>
              <a:rPr lang="en-US" sz="1200" dirty="0">
                <a:solidFill>
                  <a:srgbClr val="E01C83"/>
                </a:solidFill>
              </a:rPr>
              <a:t> </a:t>
            </a:r>
            <a:r>
              <a:rPr lang="en-US" sz="1200" dirty="0"/>
              <a:t>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716971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54606"/>
            <a:ext cx="9538651" cy="1027402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40193184-3A81-4753-9567-11E91F004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6467299" cy="3541714"/>
              </a:xfrm>
            </p:spPr>
            <p:txBody>
              <a:bodyPr>
                <a:normAutofit/>
              </a:bodyPr>
              <a:lstStyle/>
              <a:p>
                <a:r>
                  <a:rPr lang="en-US" sz="2300" b="0" dirty="0">
                    <a:solidFill>
                      <a:schemeClr val="tx2"/>
                    </a:solidFill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300" dirty="0">
                    <a:solidFill>
                      <a:schemeClr val="tx2"/>
                    </a:solidFill>
                  </a:rPr>
                  <a:t> constant to normalize loss function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New loss function </a:t>
                </a:r>
                <a:r>
                  <a:rPr lang="en-US" sz="18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𝐷𝑖𝑐𝑒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𝐵𝐶𝐸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𝑀𝑆𝐸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tx2"/>
                    </a:solidFill>
                  </a:rPr>
                  <a:t> DICE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  <m:r>
                      <a:rPr lang="en-US" sz="1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1800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tx2"/>
                    </a:solidFill>
                  </a:rPr>
                  <a:t> BCE  =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tx2"/>
                    </a:solidFill>
                  </a:rPr>
                  <a:t> 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𝒊𝒎𝒈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𝒓𝒆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he-IL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40193184-3A81-4753-9567-11E91F004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6467299" cy="3541714"/>
              </a:xfrm>
              <a:blipFill>
                <a:blip r:embed="rId3"/>
                <a:stretch>
                  <a:fillRect l="-1791" t="-2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CB611D-A703-43A6-918C-D262B92BDFFD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DF391-4625-4503-A721-4A9301809A66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Overview &gt; </a:t>
            </a:r>
            <a:r>
              <a:rPr lang="en-US" sz="1200" dirty="0">
                <a:solidFill>
                  <a:srgbClr val="E01C83"/>
                </a:solidFill>
              </a:rPr>
              <a:t>Implementation</a:t>
            </a:r>
            <a:r>
              <a:rPr lang="en-US" sz="1200" dirty="0"/>
              <a:t> &gt; Results</a:t>
            </a:r>
            <a:r>
              <a:rPr lang="en-US" sz="1200" dirty="0">
                <a:solidFill>
                  <a:srgbClr val="E01C83"/>
                </a:solidFill>
              </a:rPr>
              <a:t> </a:t>
            </a:r>
            <a:r>
              <a:rPr lang="en-US" sz="1200" dirty="0"/>
              <a:t>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86887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, monitor&#10;&#10;Description automatically generated">
            <a:extLst>
              <a:ext uri="{FF2B5EF4-FFF2-40B4-BE49-F238E27FC236}">
                <a16:creationId xmlns:a16="http://schemas.microsoft.com/office/drawing/2014/main" id="{82F07B90-1EE7-420B-8092-C6B14B533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t="5052" r="8363" b="10459"/>
          <a:stretch/>
        </p:blipFill>
        <p:spPr>
          <a:xfrm>
            <a:off x="3161047" y="1543756"/>
            <a:ext cx="8218153" cy="5334280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035697" y="1543756"/>
            <a:ext cx="10752112" cy="62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Privat score = </a:t>
            </a:r>
            <a:r>
              <a:rPr lang="en-US" b="1" dirty="0">
                <a:solidFill>
                  <a:schemeClr val="tx2"/>
                </a:solidFill>
              </a:rPr>
              <a:t>0.64126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prev</a:t>
            </a:r>
            <a:r>
              <a:rPr lang="en-US" dirty="0">
                <a:solidFill>
                  <a:schemeClr val="tx2"/>
                </a:solidFill>
              </a:rPr>
              <a:t> = 0.64064)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Public score = </a:t>
            </a:r>
            <a:r>
              <a:rPr lang="en-US" b="1" dirty="0">
                <a:solidFill>
                  <a:schemeClr val="tx2"/>
                </a:solidFill>
              </a:rPr>
              <a:t>0.64363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prev</a:t>
            </a:r>
            <a:r>
              <a:rPr lang="en-US" dirty="0">
                <a:solidFill>
                  <a:schemeClr val="tx2"/>
                </a:solidFill>
              </a:rPr>
              <a:t> = 0.64819)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01978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758F0AD-3A03-42C7-8BBD-0B5C2BD25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6" t="71849" r="73426" b="10509"/>
          <a:stretch/>
        </p:blipFill>
        <p:spPr>
          <a:xfrm>
            <a:off x="1164178" y="5760244"/>
            <a:ext cx="1996869" cy="1117792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7A453FF-4C41-498E-83FB-3A050C89D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6" t="71849" r="73426" b="10509"/>
          <a:stretch/>
        </p:blipFill>
        <p:spPr>
          <a:xfrm>
            <a:off x="1164177" y="4543575"/>
            <a:ext cx="1996869" cy="1117792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7B9D4B4-373B-4565-B918-03D087660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6" t="71849" r="73426" b="10509"/>
          <a:stretch/>
        </p:blipFill>
        <p:spPr>
          <a:xfrm>
            <a:off x="1164176" y="3240555"/>
            <a:ext cx="1996869" cy="111779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81FC5F5-51A0-4C0B-A30E-3FA4D4C64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6" t="71849" r="73426" b="10509"/>
          <a:stretch/>
        </p:blipFill>
        <p:spPr>
          <a:xfrm>
            <a:off x="1164176" y="1945715"/>
            <a:ext cx="1996869" cy="1117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143EE-F6F2-4002-8543-EF7B9EDDFF46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F8860-06F8-4B1B-81BE-BF07139B7717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Overview &gt; Implementation &gt; </a:t>
            </a:r>
            <a:r>
              <a:rPr lang="en-US" sz="1200" dirty="0">
                <a:solidFill>
                  <a:srgbClr val="E01C83"/>
                </a:solidFill>
              </a:rPr>
              <a:t>Results </a:t>
            </a:r>
            <a:r>
              <a:rPr lang="en-US" sz="1200" dirty="0"/>
              <a:t>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210678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035697" y="1543756"/>
            <a:ext cx="9905999" cy="626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image has been fully reconstructed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01978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1346-CB9B-47C1-AA05-2DBC5160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41" y="2563538"/>
            <a:ext cx="7344800" cy="2172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C4FF5-63B9-4F32-A938-544EBB58F786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3F3D4-C463-4DB3-9623-4E973ABF33F7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Overview &gt; Implementation &gt; </a:t>
            </a:r>
            <a:r>
              <a:rPr lang="en-US" sz="1200" dirty="0">
                <a:solidFill>
                  <a:srgbClr val="E01C83"/>
                </a:solidFill>
              </a:rPr>
              <a:t>Results </a:t>
            </a:r>
            <a:r>
              <a:rPr lang="en-US" sz="1200" dirty="0"/>
              <a:t>&gt; Conclusion</a:t>
            </a:r>
          </a:p>
        </p:txBody>
      </p:sp>
    </p:spTree>
    <p:extLst>
      <p:ext uri="{BB962C8B-B14F-4D97-AF65-F5344CB8AC3E}">
        <p14:creationId xmlns:p14="http://schemas.microsoft.com/office/powerpoint/2010/main" val="159292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155496" y="1609862"/>
            <a:ext cx="9905999" cy="122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image has been fully reconstructed at a very early stage of the train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RESULTS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4C4D8A1-F99C-44E5-B9E5-8BFDB786A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7564359"/>
              </p:ext>
            </p:extLst>
          </p:nvPr>
        </p:nvGraphicFramePr>
        <p:xfrm>
          <a:off x="1035697" y="2097088"/>
          <a:ext cx="9376674" cy="454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AE69A-9FA4-456F-9F5B-671843D5B753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C31C3-4FB0-4A87-A45A-9F696CAE5785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Overview &gt; Implementation &gt; </a:t>
            </a:r>
            <a:r>
              <a:rPr lang="en-US" sz="1200" dirty="0">
                <a:solidFill>
                  <a:srgbClr val="E01C83"/>
                </a:solidFill>
              </a:rPr>
              <a:t>Results </a:t>
            </a:r>
            <a:r>
              <a:rPr lang="en-US" sz="1200" dirty="0"/>
              <a:t>&gt; Conclusion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5FA0E2FF-3DF8-4F6B-A61C-C26A1A53A67B}"/>
              </a:ext>
            </a:extLst>
          </p:cNvPr>
          <p:cNvSpPr/>
          <p:nvPr/>
        </p:nvSpPr>
        <p:spPr>
          <a:xfrm>
            <a:off x="3431458" y="4984955"/>
            <a:ext cx="1838632" cy="1347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6323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718" y="1798551"/>
            <a:ext cx="10176621" cy="22963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Improving U-Net segmentation architecture by implementing unsupervised learning method (auto-encoder)</a:t>
            </a:r>
          </a:p>
          <a:p>
            <a:r>
              <a:rPr lang="en-US" dirty="0">
                <a:solidFill>
                  <a:schemeClr val="tx2"/>
                </a:solidFill>
              </a:rPr>
              <a:t>Acquire knowledge in both supervised and unsupervised deep neural network (DNN) architectures and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1C83"/>
                </a:solidFill>
              </a:rPr>
              <a:t>Project goals </a:t>
            </a:r>
            <a:r>
              <a:rPr lang="en-US" dirty="0"/>
              <a:t>&gt; Task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394468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141413" y="1913592"/>
            <a:ext cx="9905999" cy="402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Conclusion</a:t>
            </a:r>
          </a:p>
          <a:p>
            <a:r>
              <a:rPr lang="en-US" dirty="0">
                <a:solidFill>
                  <a:schemeClr val="tx2"/>
                </a:solidFill>
              </a:rPr>
              <a:t>We should make it harder on the new decoder to reconstruct the image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Assumption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Skips might be too helpful, we should try to avoid them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92CC-BFF1-4CA7-B9FB-6B5BC432F4F0}"/>
              </a:ext>
            </a:extLst>
          </p:cNvPr>
          <p:cNvSpPr txBox="1"/>
          <p:nvPr/>
        </p:nvSpPr>
        <p:spPr>
          <a:xfrm>
            <a:off x="1141411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Baseline architecture &gt;</a:t>
            </a:r>
            <a:r>
              <a:rPr lang="en-US" dirty="0">
                <a:solidFill>
                  <a:srgbClr val="E01C83"/>
                </a:solidFill>
              </a:rPr>
              <a:t> First architecture</a:t>
            </a:r>
            <a:r>
              <a:rPr lang="en-US" dirty="0"/>
              <a:t> &gt; Second architecture – No skips in reconstruction decoder &gt;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50924-E47F-4A85-A7A8-87B9A6CC597B}"/>
              </a:ext>
            </a:extLst>
          </p:cNvPr>
          <p:cNvSpPr txBox="1"/>
          <p:nvPr/>
        </p:nvSpPr>
        <p:spPr>
          <a:xfrm>
            <a:off x="2864201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Assumption &gt; Overview &gt; Implementation &gt; Results</a:t>
            </a:r>
            <a:r>
              <a:rPr lang="en-US" sz="1200" dirty="0">
                <a:solidFill>
                  <a:srgbClr val="E01C83"/>
                </a:solidFill>
              </a:rPr>
              <a:t> </a:t>
            </a:r>
            <a:r>
              <a:rPr lang="en-US" sz="1200" dirty="0"/>
              <a:t>&gt; </a:t>
            </a:r>
            <a:r>
              <a:rPr lang="en-US" sz="1200" dirty="0">
                <a:solidFill>
                  <a:srgbClr val="E01C83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513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pezoid 30">
            <a:extLst>
              <a:ext uri="{FF2B5EF4-FFF2-40B4-BE49-F238E27FC236}">
                <a16:creationId xmlns:a16="http://schemas.microsoft.com/office/drawing/2014/main" id="{B822241E-4428-4F9C-B1EF-4FDAE374037F}"/>
              </a:ext>
            </a:extLst>
          </p:cNvPr>
          <p:cNvSpPr/>
          <p:nvPr/>
        </p:nvSpPr>
        <p:spPr>
          <a:xfrm rot="16200000">
            <a:off x="4752007" y="2683838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EF44A1-3620-4893-B6F5-774A4E6F8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80181" b="75702"/>
          <a:stretch/>
        </p:blipFill>
        <p:spPr>
          <a:xfrm>
            <a:off x="8635998" y="5232638"/>
            <a:ext cx="2186152" cy="106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Second Architecture:</a:t>
            </a:r>
            <a:br>
              <a:rPr lang="en-US" dirty="0"/>
            </a:br>
            <a:r>
              <a:rPr lang="en-US" dirty="0"/>
              <a:t>no skips in the reconstruction decoder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8595-4FEA-4462-BA37-1B4F19248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81" b="73526"/>
          <a:stretch/>
        </p:blipFill>
        <p:spPr>
          <a:xfrm>
            <a:off x="608868" y="3845749"/>
            <a:ext cx="2186152" cy="13431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DAAF98E-4A8E-4877-9063-E57B0CA22CB6}"/>
              </a:ext>
            </a:extLst>
          </p:cNvPr>
          <p:cNvGrpSpPr/>
          <p:nvPr/>
        </p:nvGrpSpPr>
        <p:grpSpPr>
          <a:xfrm>
            <a:off x="7844070" y="1901866"/>
            <a:ext cx="3706141" cy="2674883"/>
            <a:chOff x="8024892" y="2324823"/>
            <a:chExt cx="4506516" cy="3488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80928C-A118-462D-B346-568E85A06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8" t="67906" r="59886" b="-223"/>
            <a:stretch/>
          </p:blipFill>
          <p:spPr>
            <a:xfrm>
              <a:off x="8024892" y="2324823"/>
              <a:ext cx="2280744" cy="16396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26DFF9-DC0A-4776-AC30-B53896869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3" t="68319" r="39972" b="606"/>
            <a:stretch/>
          </p:blipFill>
          <p:spPr>
            <a:xfrm>
              <a:off x="10313724" y="2359437"/>
              <a:ext cx="2217684" cy="15765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197897-C754-4B37-8AA6-D7C793737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28" t="68528" r="20153" b="-2709"/>
            <a:stretch/>
          </p:blipFill>
          <p:spPr>
            <a:xfrm>
              <a:off x="8119485" y="4079612"/>
              <a:ext cx="2186151" cy="17342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AFCE2A-F1F3-4372-87B4-5283CA1C2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42" t="67906"/>
            <a:stretch/>
          </p:blipFill>
          <p:spPr>
            <a:xfrm>
              <a:off x="10296054" y="4066653"/>
              <a:ext cx="2212510" cy="1628283"/>
            </a:xfrm>
            <a:prstGeom prst="rect">
              <a:avLst/>
            </a:prstGeom>
          </p:spPr>
        </p:pic>
      </p:grpSp>
      <p:sp>
        <p:nvSpPr>
          <p:cNvPr id="24" name="Trapezoid 23">
            <a:extLst>
              <a:ext uri="{FF2B5EF4-FFF2-40B4-BE49-F238E27FC236}">
                <a16:creationId xmlns:a16="http://schemas.microsoft.com/office/drawing/2014/main" id="{1D1795B6-872D-444D-B36B-587DF29B3A28}"/>
              </a:ext>
            </a:extLst>
          </p:cNvPr>
          <p:cNvSpPr/>
          <p:nvPr/>
        </p:nvSpPr>
        <p:spPr>
          <a:xfrm rot="5400000">
            <a:off x="3101668" y="3925393"/>
            <a:ext cx="1465959" cy="1183845"/>
          </a:xfrm>
          <a:prstGeom prst="trapezoid">
            <a:avLst>
              <a:gd name="adj" fmla="val 473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8">
            <a:extLst>
              <a:ext uri="{FF2B5EF4-FFF2-40B4-BE49-F238E27FC236}">
                <a16:creationId xmlns:a16="http://schemas.microsoft.com/office/drawing/2014/main" id="{426C229E-E7BF-406A-9CCD-9A114CE05ADD}"/>
              </a:ext>
            </a:extLst>
          </p:cNvPr>
          <p:cNvSpPr/>
          <p:nvPr/>
        </p:nvSpPr>
        <p:spPr>
          <a:xfrm rot="18388853">
            <a:off x="4548290" y="3831029"/>
            <a:ext cx="366336" cy="2408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C02184-FA8B-4E6A-BC36-50F96AC2E3BF}"/>
              </a:ext>
            </a:extLst>
          </p:cNvPr>
          <p:cNvSpPr/>
          <p:nvPr/>
        </p:nvSpPr>
        <p:spPr>
          <a:xfrm>
            <a:off x="6775559" y="2306502"/>
            <a:ext cx="436039" cy="1848788"/>
          </a:xfrm>
          <a:prstGeom prst="rect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104DF159-DB28-448A-A225-7E7210431219}"/>
              </a:ext>
            </a:extLst>
          </p:cNvPr>
          <p:cNvSpPr/>
          <p:nvPr/>
        </p:nvSpPr>
        <p:spPr>
          <a:xfrm>
            <a:off x="6347050" y="3091194"/>
            <a:ext cx="319419" cy="1716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21">
            <a:extLst>
              <a:ext uri="{FF2B5EF4-FFF2-40B4-BE49-F238E27FC236}">
                <a16:creationId xmlns:a16="http://schemas.microsoft.com/office/drawing/2014/main" id="{531451DB-E326-4232-93AE-27D81EC15041}"/>
              </a:ext>
            </a:extLst>
          </p:cNvPr>
          <p:cNvSpPr/>
          <p:nvPr/>
        </p:nvSpPr>
        <p:spPr>
          <a:xfrm>
            <a:off x="2831616" y="4338017"/>
            <a:ext cx="308946" cy="2387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9">
            <a:extLst>
              <a:ext uri="{FF2B5EF4-FFF2-40B4-BE49-F238E27FC236}">
                <a16:creationId xmlns:a16="http://schemas.microsoft.com/office/drawing/2014/main" id="{7FE753B4-2A96-4D27-8F64-591DB58B2107}"/>
              </a:ext>
            </a:extLst>
          </p:cNvPr>
          <p:cNvSpPr/>
          <p:nvPr/>
        </p:nvSpPr>
        <p:spPr>
          <a:xfrm>
            <a:off x="7320688" y="3109549"/>
            <a:ext cx="493787" cy="211156"/>
          </a:xfrm>
          <a:prstGeom prst="rightArrow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BBD4B-FF51-49BE-B14E-E67C572DD172}"/>
              </a:ext>
            </a:extLst>
          </p:cNvPr>
          <p:cNvSpPr txBox="1"/>
          <p:nvPr/>
        </p:nvSpPr>
        <p:spPr>
          <a:xfrm>
            <a:off x="3114398" y="4160772"/>
            <a:ext cx="136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</a:t>
            </a:r>
          </a:p>
          <a:p>
            <a:pPr algn="ctr"/>
            <a:r>
              <a:rPr lang="en-US" dirty="0"/>
              <a:t>(ResNet34)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1BF5-A0C5-4424-A62F-3CBC587AAE8D}"/>
              </a:ext>
            </a:extLst>
          </p:cNvPr>
          <p:cNvSpPr txBox="1"/>
          <p:nvPr/>
        </p:nvSpPr>
        <p:spPr>
          <a:xfrm>
            <a:off x="4874275" y="3053285"/>
            <a:ext cx="147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55C56-9656-41BC-8D0F-F09798489AA2}"/>
              </a:ext>
            </a:extLst>
          </p:cNvPr>
          <p:cNvSpPr txBox="1"/>
          <p:nvPr/>
        </p:nvSpPr>
        <p:spPr>
          <a:xfrm rot="5400000">
            <a:off x="6245589" y="3073625"/>
            <a:ext cx="158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Post-processing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EA7D02F5-4F4E-4227-8182-2A78534AED81}"/>
              </a:ext>
            </a:extLst>
          </p:cNvPr>
          <p:cNvSpPr/>
          <p:nvPr/>
        </p:nvSpPr>
        <p:spPr>
          <a:xfrm rot="16200000">
            <a:off x="4824960" y="4953696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127FCB-E1F0-47ED-B52B-D746032FE458}"/>
              </a:ext>
            </a:extLst>
          </p:cNvPr>
          <p:cNvSpPr txBox="1"/>
          <p:nvPr/>
        </p:nvSpPr>
        <p:spPr>
          <a:xfrm>
            <a:off x="4937184" y="5381282"/>
            <a:ext cx="145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35" name="Right Arrow 8">
            <a:extLst>
              <a:ext uri="{FF2B5EF4-FFF2-40B4-BE49-F238E27FC236}">
                <a16:creationId xmlns:a16="http://schemas.microsoft.com/office/drawing/2014/main" id="{F9585818-3628-4A55-8C5C-CE36FCD24D92}"/>
              </a:ext>
            </a:extLst>
          </p:cNvPr>
          <p:cNvSpPr/>
          <p:nvPr/>
        </p:nvSpPr>
        <p:spPr>
          <a:xfrm rot="2572189">
            <a:off x="4548426" y="4972521"/>
            <a:ext cx="335067" cy="24382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D6FC3-F042-42E2-8920-A075FC034AD2}"/>
              </a:ext>
            </a:extLst>
          </p:cNvPr>
          <p:cNvSpPr/>
          <p:nvPr/>
        </p:nvSpPr>
        <p:spPr>
          <a:xfrm>
            <a:off x="7886724" y="1928403"/>
            <a:ext cx="3714306" cy="2557201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E77D64-7AAF-4728-8D8A-2E72F2E1793E}"/>
              </a:ext>
            </a:extLst>
          </p:cNvPr>
          <p:cNvSpPr/>
          <p:nvPr/>
        </p:nvSpPr>
        <p:spPr>
          <a:xfrm>
            <a:off x="8635999" y="5164188"/>
            <a:ext cx="2228916" cy="1222223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ight Arrow 12">
            <a:extLst>
              <a:ext uri="{FF2B5EF4-FFF2-40B4-BE49-F238E27FC236}">
                <a16:creationId xmlns:a16="http://schemas.microsoft.com/office/drawing/2014/main" id="{FB0A2DA3-6BE0-4562-BD0B-A18C34FDC0FB}"/>
              </a:ext>
            </a:extLst>
          </p:cNvPr>
          <p:cNvSpPr/>
          <p:nvPr/>
        </p:nvSpPr>
        <p:spPr>
          <a:xfrm>
            <a:off x="6457774" y="5563125"/>
            <a:ext cx="2093352" cy="2826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14CF9-482C-4750-B47F-50BE2711B771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</a:t>
            </a:r>
            <a:r>
              <a:rPr lang="en-US" dirty="0">
                <a:solidFill>
                  <a:srgbClr val="E01C83"/>
                </a:solidFill>
              </a:rPr>
              <a:t> </a:t>
            </a:r>
            <a:r>
              <a:rPr lang="en-US" dirty="0"/>
              <a:t>First architecture &gt; </a:t>
            </a:r>
            <a:r>
              <a:rPr lang="en-US" dirty="0">
                <a:solidFill>
                  <a:srgbClr val="E01C83"/>
                </a:solidFill>
              </a:rPr>
              <a:t>Second architecture </a:t>
            </a:r>
            <a:r>
              <a:rPr lang="en-US" dirty="0"/>
              <a:t>&gt; Final architecture – No skips in both decoders &gt;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8CA16-F7FF-4243-90C2-F806F71863D1}"/>
              </a:ext>
            </a:extLst>
          </p:cNvPr>
          <p:cNvSpPr txBox="1"/>
          <p:nvPr/>
        </p:nvSpPr>
        <p:spPr>
          <a:xfrm>
            <a:off x="3281058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General</a:t>
            </a:r>
            <a:r>
              <a:rPr lang="en-US" sz="1200" dirty="0"/>
              <a:t> &gt; Results &gt; 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4070779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Second Architecture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5D4FD8-7A81-4CCA-A21A-377F00A47CFC}"/>
              </a:ext>
            </a:extLst>
          </p:cNvPr>
          <p:cNvSpPr/>
          <p:nvPr/>
        </p:nvSpPr>
        <p:spPr>
          <a:xfrm>
            <a:off x="1853494" y="2681820"/>
            <a:ext cx="58372" cy="713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00BF6BC-F9B6-462B-93E6-3AD4318BCB72}"/>
              </a:ext>
            </a:extLst>
          </p:cNvPr>
          <p:cNvSpPr/>
          <p:nvPr/>
        </p:nvSpPr>
        <p:spPr>
          <a:xfrm>
            <a:off x="1981889" y="2988712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79B6C87D-C296-4D1E-A3EB-2FFAF892425C}"/>
              </a:ext>
            </a:extLst>
          </p:cNvPr>
          <p:cNvSpPr/>
          <p:nvPr/>
        </p:nvSpPr>
        <p:spPr>
          <a:xfrm>
            <a:off x="3060414" y="4441083"/>
            <a:ext cx="165977" cy="2099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07CEC0E5-39FC-4F89-8667-A1FD37C25C2F}"/>
              </a:ext>
            </a:extLst>
          </p:cNvPr>
          <p:cNvSpPr/>
          <p:nvPr/>
        </p:nvSpPr>
        <p:spPr>
          <a:xfrm rot="10800000">
            <a:off x="6009017" y="5881331"/>
            <a:ext cx="165977" cy="2099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DD4BD4-69EC-4926-B9CA-4019F9A6E3F4}"/>
              </a:ext>
            </a:extLst>
          </p:cNvPr>
          <p:cNvSpPr txBox="1"/>
          <p:nvPr/>
        </p:nvSpPr>
        <p:spPr>
          <a:xfrm>
            <a:off x="1556527" y="2090192"/>
            <a:ext cx="8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Image</a:t>
            </a:r>
            <a:endParaRPr lang="en-IL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C1B0BA-E8E6-488A-A881-CFA0E69ED268}"/>
              </a:ext>
            </a:extLst>
          </p:cNvPr>
          <p:cNvSpPr/>
          <p:nvPr/>
        </p:nvSpPr>
        <p:spPr>
          <a:xfrm>
            <a:off x="2164383" y="2678765"/>
            <a:ext cx="175615" cy="713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00" dirty="0">
              <a:solidFill>
                <a:schemeClr val="bg1"/>
              </a:solidFill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942AE8CA-2B93-4797-A15E-ADE9392111D1}"/>
              </a:ext>
            </a:extLst>
          </p:cNvPr>
          <p:cNvSpPr/>
          <p:nvPr/>
        </p:nvSpPr>
        <p:spPr>
          <a:xfrm>
            <a:off x="2167595" y="3486172"/>
            <a:ext cx="165977" cy="2099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D90BE2-E0C5-4EDB-A598-A43612340F48}"/>
              </a:ext>
            </a:extLst>
          </p:cNvPr>
          <p:cNvSpPr/>
          <p:nvPr/>
        </p:nvSpPr>
        <p:spPr>
          <a:xfrm>
            <a:off x="2164382" y="3772924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6485FF-2769-4C36-A802-DB77A5F04FED}"/>
              </a:ext>
            </a:extLst>
          </p:cNvPr>
          <p:cNvSpPr/>
          <p:nvPr/>
        </p:nvSpPr>
        <p:spPr>
          <a:xfrm>
            <a:off x="2616529" y="3772924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D8938D-1273-41EB-A71A-DFA9980BCCC2}"/>
              </a:ext>
            </a:extLst>
          </p:cNvPr>
          <p:cNvSpPr/>
          <p:nvPr/>
        </p:nvSpPr>
        <p:spPr>
          <a:xfrm>
            <a:off x="3060414" y="4697753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D626F21-9CB9-434E-BE69-C0B2AD56BBB8}"/>
              </a:ext>
            </a:extLst>
          </p:cNvPr>
          <p:cNvSpPr/>
          <p:nvPr/>
        </p:nvSpPr>
        <p:spPr>
          <a:xfrm>
            <a:off x="2414004" y="4000996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CE3D4A-F189-4A5F-A161-5A53F10B7E2C}"/>
              </a:ext>
            </a:extLst>
          </p:cNvPr>
          <p:cNvSpPr txBox="1"/>
          <p:nvPr/>
        </p:nvSpPr>
        <p:spPr>
          <a:xfrm>
            <a:off x="1439578" y="3388353"/>
            <a:ext cx="803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3x320x640</a:t>
            </a:r>
            <a:endParaRPr lang="en-IL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A55A69-8F43-44AF-BD73-C7F48AA5C664}"/>
              </a:ext>
            </a:extLst>
          </p:cNvPr>
          <p:cNvSpPr/>
          <p:nvPr/>
        </p:nvSpPr>
        <p:spPr>
          <a:xfrm>
            <a:off x="2285143" y="3381912"/>
            <a:ext cx="666953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64x160x320</a:t>
            </a:r>
            <a:endParaRPr lang="en-IL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B94AE-BCE2-442F-9459-46927D6A8F19}"/>
              </a:ext>
            </a:extLst>
          </p:cNvPr>
          <p:cNvSpPr/>
          <p:nvPr/>
        </p:nvSpPr>
        <p:spPr>
          <a:xfrm>
            <a:off x="3154716" y="4349883"/>
            <a:ext cx="613670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64x80x160</a:t>
            </a:r>
            <a:endParaRPr lang="en-IL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F4D663-533C-431A-9BCF-714A8B8F2B5D}"/>
              </a:ext>
            </a:extLst>
          </p:cNvPr>
          <p:cNvSpPr/>
          <p:nvPr/>
        </p:nvSpPr>
        <p:spPr>
          <a:xfrm>
            <a:off x="3060414" y="3772924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3CE1FD0-E86D-47D0-B313-0F6BCF8974EC}"/>
              </a:ext>
            </a:extLst>
          </p:cNvPr>
          <p:cNvSpPr/>
          <p:nvPr/>
        </p:nvSpPr>
        <p:spPr>
          <a:xfrm>
            <a:off x="2857890" y="4000996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7AF7FA8-6BE4-454D-B3E8-9B537ABA61CF}"/>
              </a:ext>
            </a:extLst>
          </p:cNvPr>
          <p:cNvSpPr/>
          <p:nvPr/>
        </p:nvSpPr>
        <p:spPr>
          <a:xfrm>
            <a:off x="3309774" y="4870105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691142B2-90BF-44A5-9BEF-85DFB5AED036}"/>
              </a:ext>
            </a:extLst>
          </p:cNvPr>
          <p:cNvSpPr/>
          <p:nvPr/>
        </p:nvSpPr>
        <p:spPr>
          <a:xfrm>
            <a:off x="3751899" y="4882830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489C4E-A5CB-4F26-8587-5A38A262D8C1}"/>
              </a:ext>
            </a:extLst>
          </p:cNvPr>
          <p:cNvSpPr/>
          <p:nvPr/>
        </p:nvSpPr>
        <p:spPr>
          <a:xfrm>
            <a:off x="3497899" y="4699582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7D4FEE-989A-49B1-8320-D6837A088DE5}"/>
              </a:ext>
            </a:extLst>
          </p:cNvPr>
          <p:cNvSpPr/>
          <p:nvPr/>
        </p:nvSpPr>
        <p:spPr>
          <a:xfrm>
            <a:off x="3953475" y="4697395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D15B9C-AE8E-4A4F-AC92-E4AC1D486C18}"/>
                  </a:ext>
                </a:extLst>
              </p:cNvPr>
              <p:cNvSpPr txBox="1"/>
              <p:nvPr/>
            </p:nvSpPr>
            <p:spPr>
              <a:xfrm>
                <a:off x="2087817" y="2957696"/>
                <a:ext cx="343965" cy="18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D15B9C-AE8E-4A4F-AC92-E4AC1D486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17" y="2957696"/>
                <a:ext cx="343965" cy="18310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2151B6-DF3F-4DD6-8E9F-1C1269E8C7ED}"/>
                  </a:ext>
                </a:extLst>
              </p:cNvPr>
              <p:cNvSpPr txBox="1"/>
              <p:nvPr/>
            </p:nvSpPr>
            <p:spPr>
              <a:xfrm>
                <a:off x="2976844" y="3963582"/>
                <a:ext cx="343965" cy="18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2151B6-DF3F-4DD6-8E9F-1C1269E8C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844" y="3963582"/>
                <a:ext cx="343965" cy="18310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3F70C8-1D80-41E1-B862-1F3454078953}"/>
                  </a:ext>
                </a:extLst>
              </p:cNvPr>
              <p:cNvSpPr txBox="1"/>
              <p:nvPr/>
            </p:nvSpPr>
            <p:spPr>
              <a:xfrm>
                <a:off x="3875869" y="4831517"/>
                <a:ext cx="343965" cy="18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3F70C8-1D80-41E1-B862-1F3454078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869" y="4831517"/>
                <a:ext cx="343965" cy="18310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524F225-623C-4424-88C0-BAA45C9917B1}"/>
              </a:ext>
            </a:extLst>
          </p:cNvPr>
          <p:cNvSpPr/>
          <p:nvPr/>
        </p:nvSpPr>
        <p:spPr>
          <a:xfrm>
            <a:off x="4056198" y="5141778"/>
            <a:ext cx="613670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128x40x80</a:t>
            </a:r>
            <a:endParaRPr lang="en-IL" sz="1000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9874FE94-2160-4553-B227-CDD57A2F4A08}"/>
              </a:ext>
            </a:extLst>
          </p:cNvPr>
          <p:cNvSpPr/>
          <p:nvPr/>
        </p:nvSpPr>
        <p:spPr>
          <a:xfrm>
            <a:off x="3956283" y="5218956"/>
            <a:ext cx="165977" cy="2099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5572E8C-4D3B-46A8-AB9D-2A9AA2080B68}"/>
              </a:ext>
            </a:extLst>
          </p:cNvPr>
          <p:cNvSpPr/>
          <p:nvPr/>
        </p:nvSpPr>
        <p:spPr>
          <a:xfrm>
            <a:off x="3956283" y="5484218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7E6AE10-7F0C-45E0-885A-D7EE3F5C8ABC}"/>
              </a:ext>
            </a:extLst>
          </p:cNvPr>
          <p:cNvSpPr/>
          <p:nvPr/>
        </p:nvSpPr>
        <p:spPr>
          <a:xfrm>
            <a:off x="4200426" y="5559783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4FEDB141-69CF-4423-B2A7-974B26250FC6}"/>
              </a:ext>
            </a:extLst>
          </p:cNvPr>
          <p:cNvSpPr/>
          <p:nvPr/>
        </p:nvSpPr>
        <p:spPr>
          <a:xfrm>
            <a:off x="4642550" y="5572508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64B5127-0C19-4858-B612-EA7BE4A75D09}"/>
              </a:ext>
            </a:extLst>
          </p:cNvPr>
          <p:cNvSpPr/>
          <p:nvPr/>
        </p:nvSpPr>
        <p:spPr>
          <a:xfrm>
            <a:off x="4387590" y="5480003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784028-7C50-4D19-B6A1-701BD8268675}"/>
              </a:ext>
            </a:extLst>
          </p:cNvPr>
          <p:cNvSpPr/>
          <p:nvPr/>
        </p:nvSpPr>
        <p:spPr>
          <a:xfrm>
            <a:off x="4843166" y="5483860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FD1770-023C-418D-A1FB-2822C88138D6}"/>
                  </a:ext>
                </a:extLst>
              </p:cNvPr>
              <p:cNvSpPr txBox="1"/>
              <p:nvPr/>
            </p:nvSpPr>
            <p:spPr>
              <a:xfrm>
                <a:off x="4767509" y="5537486"/>
                <a:ext cx="343965" cy="18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FD1770-023C-418D-A1FB-2822C881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09" y="5537486"/>
                <a:ext cx="343965" cy="18310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9695703F-FA1A-4312-8955-08B9D6AEB741}"/>
              </a:ext>
            </a:extLst>
          </p:cNvPr>
          <p:cNvSpPr/>
          <p:nvPr/>
        </p:nvSpPr>
        <p:spPr>
          <a:xfrm>
            <a:off x="4915485" y="5760683"/>
            <a:ext cx="1411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256x20x40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078A4DD6-DF5D-4CC3-8C72-913E839DB497}"/>
              </a:ext>
            </a:extLst>
          </p:cNvPr>
          <p:cNvSpPr/>
          <p:nvPr/>
        </p:nvSpPr>
        <p:spPr>
          <a:xfrm>
            <a:off x="4848193" y="5881328"/>
            <a:ext cx="165977" cy="2099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429516-6D3E-451D-B104-99D00C4F1B21}"/>
              </a:ext>
            </a:extLst>
          </p:cNvPr>
          <p:cNvSpPr/>
          <p:nvPr/>
        </p:nvSpPr>
        <p:spPr>
          <a:xfrm>
            <a:off x="4848193" y="6164721"/>
            <a:ext cx="172402" cy="1427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8975AE50-2CC0-4D6F-9356-F2DA9CE4C4D3}"/>
              </a:ext>
            </a:extLst>
          </p:cNvPr>
          <p:cNvSpPr/>
          <p:nvPr/>
        </p:nvSpPr>
        <p:spPr>
          <a:xfrm>
            <a:off x="5127764" y="6176980"/>
            <a:ext cx="219175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9FA27AF-FFBC-450C-B70B-7AB55A4A7565}"/>
              </a:ext>
            </a:extLst>
          </p:cNvPr>
          <p:cNvSpPr/>
          <p:nvPr/>
        </p:nvSpPr>
        <p:spPr>
          <a:xfrm>
            <a:off x="5699128" y="6176980"/>
            <a:ext cx="222272" cy="10149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179C29-B576-4136-8D9C-0A6A283CBC3D}"/>
              </a:ext>
            </a:extLst>
          </p:cNvPr>
          <p:cNvSpPr/>
          <p:nvPr/>
        </p:nvSpPr>
        <p:spPr>
          <a:xfrm>
            <a:off x="5449387" y="6172595"/>
            <a:ext cx="172402" cy="1427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EB2E97-8C13-4B20-A78D-6A698096A6B8}"/>
              </a:ext>
            </a:extLst>
          </p:cNvPr>
          <p:cNvSpPr/>
          <p:nvPr/>
        </p:nvSpPr>
        <p:spPr>
          <a:xfrm>
            <a:off x="6003807" y="6170407"/>
            <a:ext cx="172402" cy="1427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A10D248-EF63-4656-B7CE-49A66A994762}"/>
                  </a:ext>
                </a:extLst>
              </p:cNvPr>
              <p:cNvSpPr txBox="1"/>
              <p:nvPr/>
            </p:nvSpPr>
            <p:spPr>
              <a:xfrm>
                <a:off x="5926201" y="6136879"/>
                <a:ext cx="343965" cy="18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A10D248-EF63-4656-B7CE-49A66A994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201" y="6136879"/>
                <a:ext cx="343965" cy="18310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86BF36F5-52F5-47D4-8883-3E8DD3A5ABB1}"/>
              </a:ext>
            </a:extLst>
          </p:cNvPr>
          <p:cNvSpPr/>
          <p:nvPr/>
        </p:nvSpPr>
        <p:spPr>
          <a:xfrm>
            <a:off x="6010468" y="5481677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DF37DE6-C79E-4AC7-B555-FB24E72E309C}"/>
              </a:ext>
            </a:extLst>
          </p:cNvPr>
          <p:cNvSpPr/>
          <p:nvPr/>
        </p:nvSpPr>
        <p:spPr>
          <a:xfrm>
            <a:off x="6254610" y="5559783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0337AB2-7EF7-4080-B902-F270FE7CDDF8}"/>
              </a:ext>
            </a:extLst>
          </p:cNvPr>
          <p:cNvSpPr/>
          <p:nvPr/>
        </p:nvSpPr>
        <p:spPr>
          <a:xfrm>
            <a:off x="6696735" y="5572508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99AA9A-757D-4543-8E09-C2FC843950CF}"/>
              </a:ext>
            </a:extLst>
          </p:cNvPr>
          <p:cNvSpPr/>
          <p:nvPr/>
        </p:nvSpPr>
        <p:spPr>
          <a:xfrm>
            <a:off x="6441775" y="5480003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F74FDAE-6631-43AA-9B0C-694ADF1AC6B3}"/>
              </a:ext>
            </a:extLst>
          </p:cNvPr>
          <p:cNvSpPr/>
          <p:nvPr/>
        </p:nvSpPr>
        <p:spPr>
          <a:xfrm>
            <a:off x="6903529" y="5477815"/>
            <a:ext cx="172402" cy="28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626910-252E-4D8D-B46F-BE71EAB48D47}"/>
              </a:ext>
            </a:extLst>
          </p:cNvPr>
          <p:cNvSpPr/>
          <p:nvPr/>
        </p:nvSpPr>
        <p:spPr>
          <a:xfrm>
            <a:off x="6190777" y="6278479"/>
            <a:ext cx="8871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512x10x20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560528-9652-4185-8C18-6FC5C5B8C641}"/>
              </a:ext>
            </a:extLst>
          </p:cNvPr>
          <p:cNvSpPr/>
          <p:nvPr/>
        </p:nvSpPr>
        <p:spPr>
          <a:xfrm>
            <a:off x="7013401" y="5774934"/>
            <a:ext cx="846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256x20x40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6BD973-099D-4D75-8B31-3A70320FCE1E}"/>
              </a:ext>
            </a:extLst>
          </p:cNvPr>
          <p:cNvSpPr/>
          <p:nvPr/>
        </p:nvSpPr>
        <p:spPr>
          <a:xfrm>
            <a:off x="6907939" y="4692828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05FEC29-3F41-4EB9-BA2C-B86B16ACE8FF}"/>
              </a:ext>
            </a:extLst>
          </p:cNvPr>
          <p:cNvSpPr/>
          <p:nvPr/>
        </p:nvSpPr>
        <p:spPr>
          <a:xfrm>
            <a:off x="7157299" y="4922444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6984E8D8-D784-4F71-8195-F3089A3A67C7}"/>
              </a:ext>
            </a:extLst>
          </p:cNvPr>
          <p:cNvSpPr/>
          <p:nvPr/>
        </p:nvSpPr>
        <p:spPr>
          <a:xfrm>
            <a:off x="7599424" y="4935170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2518DB-4797-419E-BC6E-2B8029C228FB}"/>
              </a:ext>
            </a:extLst>
          </p:cNvPr>
          <p:cNvSpPr/>
          <p:nvPr/>
        </p:nvSpPr>
        <p:spPr>
          <a:xfrm>
            <a:off x="7345423" y="4694657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B6EFD4-244C-480E-9861-933EF9091289}"/>
              </a:ext>
            </a:extLst>
          </p:cNvPr>
          <p:cNvSpPr/>
          <p:nvPr/>
        </p:nvSpPr>
        <p:spPr>
          <a:xfrm>
            <a:off x="7801000" y="4692470"/>
            <a:ext cx="172402" cy="4283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5E2F809-6E50-452E-88E8-5A3C1E06C731}"/>
              </a:ext>
            </a:extLst>
          </p:cNvPr>
          <p:cNvSpPr/>
          <p:nvPr/>
        </p:nvSpPr>
        <p:spPr>
          <a:xfrm>
            <a:off x="7862675" y="5145686"/>
            <a:ext cx="8382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128x40x80</a:t>
            </a:r>
            <a:endParaRPr lang="en-IL" sz="1000" dirty="0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3572BEAA-51FC-4F0B-BA1B-B46361C7CDAB}"/>
              </a:ext>
            </a:extLst>
          </p:cNvPr>
          <p:cNvSpPr/>
          <p:nvPr/>
        </p:nvSpPr>
        <p:spPr>
          <a:xfrm rot="10800000">
            <a:off x="6911994" y="5198343"/>
            <a:ext cx="165977" cy="2099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2E430AE-5B90-448B-B2BC-F114CAC5776B}"/>
              </a:ext>
            </a:extLst>
          </p:cNvPr>
          <p:cNvSpPr/>
          <p:nvPr/>
        </p:nvSpPr>
        <p:spPr>
          <a:xfrm>
            <a:off x="5808080" y="5481674"/>
            <a:ext cx="172402" cy="285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179259-DA06-433F-AE72-6D0B7690EB57}"/>
              </a:ext>
            </a:extLst>
          </p:cNvPr>
          <p:cNvSpPr/>
          <p:nvPr/>
        </p:nvSpPr>
        <p:spPr>
          <a:xfrm>
            <a:off x="6700528" y="4692470"/>
            <a:ext cx="172402" cy="4283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ADB7438-E1AB-405E-9835-734639A3E5BA}"/>
              </a:ext>
            </a:extLst>
          </p:cNvPr>
          <p:cNvSpPr/>
          <p:nvPr/>
        </p:nvSpPr>
        <p:spPr>
          <a:xfrm>
            <a:off x="7804923" y="3773942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C57DAC-81F5-4C4D-82D5-06555D472803}"/>
              </a:ext>
            </a:extLst>
          </p:cNvPr>
          <p:cNvSpPr/>
          <p:nvPr/>
        </p:nvSpPr>
        <p:spPr>
          <a:xfrm>
            <a:off x="8257069" y="3773942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818E3A87-D120-4F00-AB2F-03758975A5CA}"/>
              </a:ext>
            </a:extLst>
          </p:cNvPr>
          <p:cNvSpPr/>
          <p:nvPr/>
        </p:nvSpPr>
        <p:spPr>
          <a:xfrm>
            <a:off x="8054545" y="4002014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E5ED98-CFD9-45A3-85C5-DAC771AD59E9}"/>
              </a:ext>
            </a:extLst>
          </p:cNvPr>
          <p:cNvSpPr/>
          <p:nvPr/>
        </p:nvSpPr>
        <p:spPr>
          <a:xfrm>
            <a:off x="8756098" y="4410523"/>
            <a:ext cx="613670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64x80x160</a:t>
            </a:r>
            <a:endParaRPr lang="en-IL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32A49C-9E54-4EF8-B727-0D59EA880A37}"/>
              </a:ext>
            </a:extLst>
          </p:cNvPr>
          <p:cNvSpPr/>
          <p:nvPr/>
        </p:nvSpPr>
        <p:spPr>
          <a:xfrm>
            <a:off x="8700955" y="3773942"/>
            <a:ext cx="172402" cy="571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CB152452-CB37-4315-9DF6-940D3071B744}"/>
              </a:ext>
            </a:extLst>
          </p:cNvPr>
          <p:cNvSpPr/>
          <p:nvPr/>
        </p:nvSpPr>
        <p:spPr>
          <a:xfrm>
            <a:off x="8498431" y="4002014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B6859B-3078-4354-90B0-DE3CAE1129B1}"/>
              </a:ext>
            </a:extLst>
          </p:cNvPr>
          <p:cNvSpPr/>
          <p:nvPr/>
        </p:nvSpPr>
        <p:spPr>
          <a:xfrm>
            <a:off x="7600998" y="3773942"/>
            <a:ext cx="172402" cy="5711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EC4225EC-E2DB-46BF-BF3D-C2556F65CF23}"/>
              </a:ext>
            </a:extLst>
          </p:cNvPr>
          <p:cNvSpPr/>
          <p:nvPr/>
        </p:nvSpPr>
        <p:spPr>
          <a:xfrm rot="10800000">
            <a:off x="7803724" y="4425099"/>
            <a:ext cx="165977" cy="2099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68A831AF-74E7-4C50-A42E-E683BD48D52A}"/>
              </a:ext>
            </a:extLst>
          </p:cNvPr>
          <p:cNvSpPr/>
          <p:nvPr/>
        </p:nvSpPr>
        <p:spPr>
          <a:xfrm>
            <a:off x="3371967" y="3914505"/>
            <a:ext cx="4150892" cy="27392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7955DD86-2A65-4D01-8699-092A32D32C1D}"/>
              </a:ext>
            </a:extLst>
          </p:cNvPr>
          <p:cNvSpPr/>
          <p:nvPr/>
        </p:nvSpPr>
        <p:spPr>
          <a:xfrm rot="10800000">
            <a:off x="8703208" y="3500129"/>
            <a:ext cx="165977" cy="2099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7EBD81-C38F-4158-887A-A55379086057}"/>
              </a:ext>
            </a:extLst>
          </p:cNvPr>
          <p:cNvSpPr/>
          <p:nvPr/>
        </p:nvSpPr>
        <p:spPr>
          <a:xfrm>
            <a:off x="8702210" y="2699684"/>
            <a:ext cx="172402" cy="713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42A192-1E8A-4DBC-A4B3-8B2D79048720}"/>
              </a:ext>
            </a:extLst>
          </p:cNvPr>
          <p:cNvSpPr/>
          <p:nvPr/>
        </p:nvSpPr>
        <p:spPr>
          <a:xfrm>
            <a:off x="9154356" y="2699684"/>
            <a:ext cx="172402" cy="713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ECC16DB9-BC28-458B-B820-9C692A22B2EA}"/>
              </a:ext>
            </a:extLst>
          </p:cNvPr>
          <p:cNvSpPr/>
          <p:nvPr/>
        </p:nvSpPr>
        <p:spPr>
          <a:xfrm>
            <a:off x="8951832" y="2994564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8AB6FC0-8EE1-4FC8-AE97-1FE5CFA873C2}"/>
              </a:ext>
            </a:extLst>
          </p:cNvPr>
          <p:cNvSpPr/>
          <p:nvPr/>
        </p:nvSpPr>
        <p:spPr>
          <a:xfrm>
            <a:off x="9598242" y="2699684"/>
            <a:ext cx="172402" cy="713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8B45DE6-1FF9-4F64-86CC-D7CA7C0CC3D3}"/>
              </a:ext>
            </a:extLst>
          </p:cNvPr>
          <p:cNvSpPr/>
          <p:nvPr/>
        </p:nvSpPr>
        <p:spPr>
          <a:xfrm>
            <a:off x="9395718" y="2994564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8BC26B04-FB21-4B43-A1F8-C9D9CE7D0E78}"/>
              </a:ext>
            </a:extLst>
          </p:cNvPr>
          <p:cNvSpPr/>
          <p:nvPr/>
        </p:nvSpPr>
        <p:spPr>
          <a:xfrm rot="10800000">
            <a:off x="9600495" y="2425872"/>
            <a:ext cx="165977" cy="2099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36DA03-5772-4549-AB41-84AC692036E0}"/>
              </a:ext>
            </a:extLst>
          </p:cNvPr>
          <p:cNvSpPr/>
          <p:nvPr/>
        </p:nvSpPr>
        <p:spPr>
          <a:xfrm>
            <a:off x="8490738" y="2694587"/>
            <a:ext cx="172402" cy="7139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F918C1-1801-459A-83E0-31C531F75E29}"/>
              </a:ext>
            </a:extLst>
          </p:cNvPr>
          <p:cNvSpPr/>
          <p:nvPr/>
        </p:nvSpPr>
        <p:spPr>
          <a:xfrm>
            <a:off x="9597434" y="1755795"/>
            <a:ext cx="169038" cy="6057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20C619C-C47B-47D7-BBA2-27456CABA5F5}"/>
              </a:ext>
            </a:extLst>
          </p:cNvPr>
          <p:cNvSpPr/>
          <p:nvPr/>
        </p:nvSpPr>
        <p:spPr>
          <a:xfrm>
            <a:off x="10049581" y="1785755"/>
            <a:ext cx="172402" cy="5758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1BD49156-2325-4F71-B262-5C484A327DBD}"/>
              </a:ext>
            </a:extLst>
          </p:cNvPr>
          <p:cNvSpPr/>
          <p:nvPr/>
        </p:nvSpPr>
        <p:spPr>
          <a:xfrm>
            <a:off x="9847056" y="1942565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328115D-2E1E-4105-8B27-467604CAA8DF}"/>
              </a:ext>
            </a:extLst>
          </p:cNvPr>
          <p:cNvSpPr/>
          <p:nvPr/>
        </p:nvSpPr>
        <p:spPr>
          <a:xfrm>
            <a:off x="10493466" y="1755793"/>
            <a:ext cx="167192" cy="605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1E4BB6FE-60D2-49DF-B8E0-DE4C7D35F6B8}"/>
              </a:ext>
            </a:extLst>
          </p:cNvPr>
          <p:cNvSpPr/>
          <p:nvPr/>
        </p:nvSpPr>
        <p:spPr>
          <a:xfrm>
            <a:off x="10290942" y="1942565"/>
            <a:ext cx="124386" cy="1142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769A8442-182C-4D08-B103-0C24CD8B9EA9}"/>
              </a:ext>
            </a:extLst>
          </p:cNvPr>
          <p:cNvSpPr/>
          <p:nvPr/>
        </p:nvSpPr>
        <p:spPr>
          <a:xfrm>
            <a:off x="2521793" y="2944650"/>
            <a:ext cx="5837231" cy="25790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65A19A4E-B030-4D0A-BAFD-B9DEBA8E4529}"/>
              </a:ext>
            </a:extLst>
          </p:cNvPr>
          <p:cNvSpPr/>
          <p:nvPr/>
        </p:nvSpPr>
        <p:spPr>
          <a:xfrm>
            <a:off x="4283832" y="4815120"/>
            <a:ext cx="2334892" cy="27782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128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4777EB42-6F22-4281-80BF-955681CDD153}"/>
              </a:ext>
            </a:extLst>
          </p:cNvPr>
          <p:cNvSpPr/>
          <p:nvPr/>
        </p:nvSpPr>
        <p:spPr>
          <a:xfrm>
            <a:off x="5127765" y="5507914"/>
            <a:ext cx="593351" cy="28556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256</a:t>
            </a:r>
            <a:endParaRPr lang="en-IL" sz="1400" b="1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2E759D7-436A-4509-8525-ECA8DC95CF7E}"/>
              </a:ext>
            </a:extLst>
          </p:cNvPr>
          <p:cNvSpPr/>
          <p:nvPr/>
        </p:nvSpPr>
        <p:spPr>
          <a:xfrm>
            <a:off x="9686181" y="3431361"/>
            <a:ext cx="666953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32x160x320</a:t>
            </a:r>
            <a:endParaRPr lang="en-IL" sz="10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33D806-2D3B-471C-ADEC-0451881FB91B}"/>
              </a:ext>
            </a:extLst>
          </p:cNvPr>
          <p:cNvSpPr/>
          <p:nvPr/>
        </p:nvSpPr>
        <p:spPr>
          <a:xfrm>
            <a:off x="10509600" y="2348365"/>
            <a:ext cx="666953" cy="19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16x320x640</a:t>
            </a:r>
            <a:endParaRPr lang="en-IL" sz="100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9D935A-7B92-42BC-B215-CB1D89BE6BDF}"/>
              </a:ext>
            </a:extLst>
          </p:cNvPr>
          <p:cNvSpPr/>
          <p:nvPr/>
        </p:nvSpPr>
        <p:spPr>
          <a:xfrm>
            <a:off x="1774593" y="2656565"/>
            <a:ext cx="8043199" cy="775074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0612D16-0F66-4185-9ED7-D7C59ECD3EB2}"/>
              </a:ext>
            </a:extLst>
          </p:cNvPr>
          <p:cNvSpPr txBox="1"/>
          <p:nvPr/>
        </p:nvSpPr>
        <p:spPr>
          <a:xfrm>
            <a:off x="4946489" y="2413555"/>
            <a:ext cx="102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Level 4</a:t>
            </a:r>
            <a:endParaRPr lang="en-IL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BECEAE-0C48-4655-BC66-2EEDDABBEFB8}"/>
              </a:ext>
            </a:extLst>
          </p:cNvPr>
          <p:cNvSpPr/>
          <p:nvPr/>
        </p:nvSpPr>
        <p:spPr>
          <a:xfrm>
            <a:off x="2092581" y="3748960"/>
            <a:ext cx="6839741" cy="638409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19BA154-2E75-4181-9CE8-EB724D88C857}"/>
              </a:ext>
            </a:extLst>
          </p:cNvPr>
          <p:cNvSpPr txBox="1"/>
          <p:nvPr/>
        </p:nvSpPr>
        <p:spPr>
          <a:xfrm>
            <a:off x="5071572" y="3519459"/>
            <a:ext cx="79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Level 3</a:t>
            </a:r>
            <a:endParaRPr lang="en-IL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007B456-B8FE-4748-8544-627A86D1778B}"/>
              </a:ext>
            </a:extLst>
          </p:cNvPr>
          <p:cNvSpPr/>
          <p:nvPr/>
        </p:nvSpPr>
        <p:spPr>
          <a:xfrm>
            <a:off x="2976844" y="4662195"/>
            <a:ext cx="5067946" cy="513979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3F4A81A-E0E4-4922-A882-5E3BAA0DB8ED}"/>
              </a:ext>
            </a:extLst>
          </p:cNvPr>
          <p:cNvSpPr/>
          <p:nvPr/>
        </p:nvSpPr>
        <p:spPr>
          <a:xfrm>
            <a:off x="3903801" y="5451088"/>
            <a:ext cx="3233989" cy="352519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4A01D65-A22C-4F8D-BAD4-C140D40BC91D}"/>
              </a:ext>
            </a:extLst>
          </p:cNvPr>
          <p:cNvSpPr/>
          <p:nvPr/>
        </p:nvSpPr>
        <p:spPr>
          <a:xfrm>
            <a:off x="8429471" y="1723584"/>
            <a:ext cx="2277243" cy="662409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0E379708-566F-4065-A0E1-8B51047910B1}"/>
              </a:ext>
            </a:extLst>
          </p:cNvPr>
          <p:cNvSpPr/>
          <p:nvPr/>
        </p:nvSpPr>
        <p:spPr>
          <a:xfrm>
            <a:off x="8957925" y="1924772"/>
            <a:ext cx="437792" cy="167584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5E42C3-6444-4313-8817-55A0F4A54AA7}"/>
              </a:ext>
            </a:extLst>
          </p:cNvPr>
          <p:cNvSpPr txBox="1"/>
          <p:nvPr/>
        </p:nvSpPr>
        <p:spPr>
          <a:xfrm>
            <a:off x="8359606" y="1717697"/>
            <a:ext cx="7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  <a:p>
            <a:pPr algn="ctr"/>
            <a:r>
              <a:rPr lang="en-US" dirty="0"/>
              <a:t>Skip</a:t>
            </a:r>
            <a:endParaRPr lang="en-IL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66ECD6C-C4BB-415F-9E3D-49E33B47BF6C}"/>
              </a:ext>
            </a:extLst>
          </p:cNvPr>
          <p:cNvSpPr/>
          <p:nvPr/>
        </p:nvSpPr>
        <p:spPr>
          <a:xfrm>
            <a:off x="4796200" y="6135347"/>
            <a:ext cx="1432866" cy="209963"/>
          </a:xfrm>
          <a:prstGeom prst="rect">
            <a:avLst/>
          </a:prstGeom>
          <a:noFill/>
          <a:ln w="31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78301FD-8C2D-41A6-83DD-F215B84AED72}"/>
              </a:ext>
            </a:extLst>
          </p:cNvPr>
          <p:cNvSpPr txBox="1"/>
          <p:nvPr/>
        </p:nvSpPr>
        <p:spPr>
          <a:xfrm>
            <a:off x="5090092" y="4431421"/>
            <a:ext cx="77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Level 2</a:t>
            </a:r>
            <a:endParaRPr lang="en-IL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AEB271-E2D8-4829-98A9-D5D9157E55E2}"/>
              </a:ext>
            </a:extLst>
          </p:cNvPr>
          <p:cNvSpPr txBox="1"/>
          <p:nvPr/>
        </p:nvSpPr>
        <p:spPr>
          <a:xfrm>
            <a:off x="5022235" y="5166650"/>
            <a:ext cx="91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1</a:t>
            </a:r>
            <a:endParaRPr lang="en-IL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48C0EF1-188C-42DF-84C6-CF86C31E9DC2}"/>
              </a:ext>
            </a:extLst>
          </p:cNvPr>
          <p:cNvSpPr txBox="1"/>
          <p:nvPr/>
        </p:nvSpPr>
        <p:spPr>
          <a:xfrm>
            <a:off x="8842542" y="1492794"/>
            <a:ext cx="76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Level 5</a:t>
            </a:r>
            <a:endParaRPr lang="en-IL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1FF2D8-AAB2-40A6-8FD8-8CBAAFBEE6FA}"/>
              </a:ext>
            </a:extLst>
          </p:cNvPr>
          <p:cNvSpPr/>
          <p:nvPr/>
        </p:nvSpPr>
        <p:spPr>
          <a:xfrm>
            <a:off x="9039636" y="4870106"/>
            <a:ext cx="2136917" cy="1738736"/>
          </a:xfrm>
          <a:prstGeom prst="rect">
            <a:avLst/>
          </a:prstGeom>
          <a:gradFill flip="none" rotWithShape="1">
            <a:gsLst>
              <a:gs pos="8000">
                <a:schemeClr val="bg2">
                  <a:lumMod val="75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5CA37B02-F6B2-4D52-BFE0-5B6A3E13989F}"/>
              </a:ext>
            </a:extLst>
          </p:cNvPr>
          <p:cNvSpPr/>
          <p:nvPr/>
        </p:nvSpPr>
        <p:spPr>
          <a:xfrm>
            <a:off x="10660658" y="5092706"/>
            <a:ext cx="153425" cy="1440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69F6C553-5FC7-42A4-B5D8-6314BCBA1056}"/>
              </a:ext>
            </a:extLst>
          </p:cNvPr>
          <p:cNvSpPr/>
          <p:nvPr/>
        </p:nvSpPr>
        <p:spPr>
          <a:xfrm>
            <a:off x="10509600" y="5420248"/>
            <a:ext cx="523151" cy="19530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38" name="Arrow: Down 137">
            <a:extLst>
              <a:ext uri="{FF2B5EF4-FFF2-40B4-BE49-F238E27FC236}">
                <a16:creationId xmlns:a16="http://schemas.microsoft.com/office/drawing/2014/main" id="{C7B361D5-EECF-4D63-80AF-3A14B45DDB58}"/>
              </a:ext>
            </a:extLst>
          </p:cNvPr>
          <p:cNvSpPr/>
          <p:nvPr/>
        </p:nvSpPr>
        <p:spPr>
          <a:xfrm>
            <a:off x="10638350" y="5751599"/>
            <a:ext cx="204726" cy="2646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9" name="Arrow: Down 138">
            <a:extLst>
              <a:ext uri="{FF2B5EF4-FFF2-40B4-BE49-F238E27FC236}">
                <a16:creationId xmlns:a16="http://schemas.microsoft.com/office/drawing/2014/main" id="{C03EFAB6-EA08-4912-9ACB-D9A49EAE8A7A}"/>
              </a:ext>
            </a:extLst>
          </p:cNvPr>
          <p:cNvSpPr/>
          <p:nvPr/>
        </p:nvSpPr>
        <p:spPr>
          <a:xfrm rot="10800000">
            <a:off x="10638350" y="6151516"/>
            <a:ext cx="204726" cy="26469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9475A68-2C8C-47E0-BD61-16483AA17B04}"/>
              </a:ext>
            </a:extLst>
          </p:cNvPr>
          <p:cNvSpPr txBox="1"/>
          <p:nvPr/>
        </p:nvSpPr>
        <p:spPr>
          <a:xfrm>
            <a:off x="9187025" y="5037674"/>
            <a:ext cx="128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Conv 3x3 ReLU</a:t>
            </a:r>
            <a:endParaRPr lang="en-IL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BA4E659-D9E4-47A1-B3A7-54B83B6E0029}"/>
              </a:ext>
            </a:extLst>
          </p:cNvPr>
          <p:cNvSpPr txBox="1"/>
          <p:nvPr/>
        </p:nvSpPr>
        <p:spPr>
          <a:xfrm>
            <a:off x="9177691" y="5387954"/>
            <a:ext cx="128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Crop &amp; Skip</a:t>
            </a:r>
            <a:endParaRPr lang="en-IL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BB7436-86C2-4FD6-9ADD-89150387BB96}"/>
              </a:ext>
            </a:extLst>
          </p:cNvPr>
          <p:cNvSpPr txBox="1"/>
          <p:nvPr/>
        </p:nvSpPr>
        <p:spPr>
          <a:xfrm>
            <a:off x="9176362" y="5756022"/>
            <a:ext cx="128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 pool</a:t>
            </a:r>
            <a:endParaRPr lang="en-IL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BAFB0F-2166-420A-9BD3-EB3B17508090}"/>
              </a:ext>
            </a:extLst>
          </p:cNvPr>
          <p:cNvSpPr txBox="1"/>
          <p:nvPr/>
        </p:nvSpPr>
        <p:spPr>
          <a:xfrm>
            <a:off x="9173249" y="6150055"/>
            <a:ext cx="128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Up-Conv 2x2</a:t>
            </a:r>
            <a:endParaRPr lang="en-IL" sz="12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34599F-7D58-4CD1-B560-548571A53113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</a:t>
            </a:r>
            <a:r>
              <a:rPr lang="en-US" dirty="0">
                <a:solidFill>
                  <a:srgbClr val="E01C83"/>
                </a:solidFill>
              </a:rPr>
              <a:t> </a:t>
            </a:r>
            <a:r>
              <a:rPr lang="en-US" dirty="0"/>
              <a:t>First architecture &gt; </a:t>
            </a:r>
            <a:r>
              <a:rPr lang="en-US" dirty="0">
                <a:solidFill>
                  <a:srgbClr val="E01C83"/>
                </a:solidFill>
              </a:rPr>
              <a:t>Second architecture </a:t>
            </a:r>
            <a:r>
              <a:rPr lang="en-US" dirty="0"/>
              <a:t>&gt; Final architecture – No skips in both decoders &gt; 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4CDCB0E-2B03-4338-9EF2-4C6048EFF704}"/>
              </a:ext>
            </a:extLst>
          </p:cNvPr>
          <p:cNvSpPr txBox="1"/>
          <p:nvPr/>
        </p:nvSpPr>
        <p:spPr>
          <a:xfrm>
            <a:off x="3281058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General</a:t>
            </a:r>
            <a:r>
              <a:rPr lang="en-US" sz="1200" dirty="0"/>
              <a:t> &gt; Results &gt; 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1677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7" grpId="0" animBg="1"/>
      <p:bldP spid="1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Second Architecture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301C7E-3880-44F9-B64F-306093A7EF9B}"/>
              </a:ext>
            </a:extLst>
          </p:cNvPr>
          <p:cNvGrpSpPr/>
          <p:nvPr/>
        </p:nvGrpSpPr>
        <p:grpSpPr>
          <a:xfrm>
            <a:off x="1383742" y="911651"/>
            <a:ext cx="9792811" cy="5613049"/>
            <a:chOff x="155575" y="-144463"/>
            <a:chExt cx="12079056" cy="7076224"/>
          </a:xfrm>
        </p:grpSpPr>
        <p:sp>
          <p:nvSpPr>
            <p:cNvPr id="39" name="AutoShape 2" descr="Images examples with their grouns true bit masks">
              <a:extLst>
                <a:ext uri="{FF2B5EF4-FFF2-40B4-BE49-F238E27FC236}">
                  <a16:creationId xmlns:a16="http://schemas.microsoft.com/office/drawing/2014/main" id="{D46B1311-FDFF-4276-892F-EB27EB7639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5D4FD8-7A81-4CCA-A21A-377F00A47CFC}"/>
                </a:ext>
              </a:extLst>
            </p:cNvPr>
            <p:cNvSpPr/>
            <p:nvPr/>
          </p:nvSpPr>
          <p:spPr>
            <a:xfrm>
              <a:off x="734996" y="2087143"/>
              <a:ext cx="72000" cy="90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00BF6BC-F9B6-462B-93E6-3AD4318BCB72}"/>
                </a:ext>
              </a:extLst>
            </p:cNvPr>
            <p:cNvSpPr/>
            <p:nvPr/>
          </p:nvSpPr>
          <p:spPr>
            <a:xfrm>
              <a:off x="893366" y="2474033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79B6C87D-C296-4D1E-A3EB-2FFAF892425C}"/>
                </a:ext>
              </a:extLst>
            </p:cNvPr>
            <p:cNvSpPr/>
            <p:nvPr/>
          </p:nvSpPr>
          <p:spPr>
            <a:xfrm>
              <a:off x="2223686" y="4304999"/>
              <a:ext cx="204726" cy="26469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07CEC0E5-39FC-4F89-8667-A1FD37C25C2F}"/>
                </a:ext>
              </a:extLst>
            </p:cNvPr>
            <p:cNvSpPr/>
            <p:nvPr/>
          </p:nvSpPr>
          <p:spPr>
            <a:xfrm rot="10800000">
              <a:off x="5860674" y="6120682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DD4BD4-69EC-4926-B9CA-4019F9A6E3F4}"/>
                </a:ext>
              </a:extLst>
            </p:cNvPr>
            <p:cNvSpPr txBox="1"/>
            <p:nvPr/>
          </p:nvSpPr>
          <p:spPr>
            <a:xfrm>
              <a:off x="368699" y="1341293"/>
              <a:ext cx="1094238" cy="81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</a:t>
              </a:r>
            </a:p>
            <a:p>
              <a:pPr algn="ctr"/>
              <a:r>
                <a:rPr lang="en-US" dirty="0"/>
                <a:t>Image</a:t>
              </a:r>
              <a:endParaRPr lang="en-IL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C1B0BA-E8E6-488A-A881-CFA0E69ED268}"/>
                </a:ext>
              </a:extLst>
            </p:cNvPr>
            <p:cNvSpPr/>
            <p:nvPr/>
          </p:nvSpPr>
          <p:spPr>
            <a:xfrm>
              <a:off x="1118466" y="2083292"/>
              <a:ext cx="216614" cy="90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942AE8CA-2B93-4797-A15E-ADE9392111D1}"/>
                </a:ext>
              </a:extLst>
            </p:cNvPr>
            <p:cNvSpPr/>
            <p:nvPr/>
          </p:nvSpPr>
          <p:spPr>
            <a:xfrm>
              <a:off x="1122428" y="3101168"/>
              <a:ext cx="204726" cy="26469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D90BE2-E0C5-4EDB-A598-A43612340F48}"/>
                </a:ext>
              </a:extLst>
            </p:cNvPr>
            <p:cNvSpPr/>
            <p:nvPr/>
          </p:nvSpPr>
          <p:spPr>
            <a:xfrm>
              <a:off x="1118465" y="3462669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6485FF-2769-4C36-A802-DB77A5F04FED}"/>
                </a:ext>
              </a:extLst>
            </p:cNvPr>
            <p:cNvSpPr/>
            <p:nvPr/>
          </p:nvSpPr>
          <p:spPr>
            <a:xfrm>
              <a:off x="1676170" y="3462669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3D8938D-1273-41EB-A71A-DFA9980BCCC2}"/>
                </a:ext>
              </a:extLst>
            </p:cNvPr>
            <p:cNvSpPr/>
            <p:nvPr/>
          </p:nvSpPr>
          <p:spPr>
            <a:xfrm>
              <a:off x="2223686" y="4628577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DD626F21-9CB9-434E-BE69-C0B2AD56BBB8}"/>
                </a:ext>
              </a:extLst>
            </p:cNvPr>
            <p:cNvSpPr/>
            <p:nvPr/>
          </p:nvSpPr>
          <p:spPr>
            <a:xfrm>
              <a:off x="1426364" y="3750194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CE3D4A-F189-4A5F-A161-5A53F10B7E2C}"/>
                </a:ext>
              </a:extLst>
            </p:cNvPr>
            <p:cNvSpPr txBox="1"/>
            <p:nvPr/>
          </p:nvSpPr>
          <p:spPr>
            <a:xfrm>
              <a:off x="224447" y="2977850"/>
              <a:ext cx="991505" cy="310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3x320x640</a:t>
              </a:r>
              <a:endParaRPr lang="en-IL" sz="10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A55A69-8F43-44AF-BD73-C7F48AA5C664}"/>
                </a:ext>
              </a:extLst>
            </p:cNvPr>
            <p:cNvSpPr/>
            <p:nvPr/>
          </p:nvSpPr>
          <p:spPr>
            <a:xfrm>
              <a:off x="1267418" y="296973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64x160x320</a:t>
              </a:r>
              <a:endParaRPr lang="en-IL" sz="1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FB94AE-BCE2-442F-9459-46927D6A8F19}"/>
                </a:ext>
              </a:extLst>
            </p:cNvPr>
            <p:cNvSpPr/>
            <p:nvPr/>
          </p:nvSpPr>
          <p:spPr>
            <a:xfrm>
              <a:off x="2340003" y="4190026"/>
              <a:ext cx="75693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64x80x160</a:t>
              </a:r>
              <a:endParaRPr lang="en-IL" sz="10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4D663-533C-431A-9BCF-714A8B8F2B5D}"/>
                </a:ext>
              </a:extLst>
            </p:cNvPr>
            <p:cNvSpPr/>
            <p:nvPr/>
          </p:nvSpPr>
          <p:spPr>
            <a:xfrm>
              <a:off x="2223686" y="3462669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53CE1FD0-E86D-47D0-B313-0F6BCF8974EC}"/>
                </a:ext>
              </a:extLst>
            </p:cNvPr>
            <p:cNvSpPr/>
            <p:nvPr/>
          </p:nvSpPr>
          <p:spPr>
            <a:xfrm>
              <a:off x="1973880" y="3750194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7AF7FA8-6BE4-454D-B3E8-9B537ABA61CF}"/>
                </a:ext>
              </a:extLst>
            </p:cNvPr>
            <p:cNvSpPr/>
            <p:nvPr/>
          </p:nvSpPr>
          <p:spPr>
            <a:xfrm>
              <a:off x="2531262" y="4845856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691142B2-90BF-44A5-9BEF-85DFB5AED036}"/>
                </a:ext>
              </a:extLst>
            </p:cNvPr>
            <p:cNvSpPr/>
            <p:nvPr/>
          </p:nvSpPr>
          <p:spPr>
            <a:xfrm>
              <a:off x="3076606" y="4861899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89C4E-A5CB-4F26-8587-5A38A262D8C1}"/>
                </a:ext>
              </a:extLst>
            </p:cNvPr>
            <p:cNvSpPr/>
            <p:nvPr/>
          </p:nvSpPr>
          <p:spPr>
            <a:xfrm>
              <a:off x="2763306" y="4630883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7D4FEE-989A-49B1-8320-D6837A088DE5}"/>
                </a:ext>
              </a:extLst>
            </p:cNvPr>
            <p:cNvSpPr/>
            <p:nvPr/>
          </p:nvSpPr>
          <p:spPr>
            <a:xfrm>
              <a:off x="3325242" y="4628125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3D15B9C-AE8E-4A4F-AC92-E4AC1D486C18}"/>
                    </a:ext>
                  </a:extLst>
                </p:cNvPr>
                <p:cNvSpPr txBox="1"/>
                <p:nvPr/>
              </p:nvSpPr>
              <p:spPr>
                <a:xfrm>
                  <a:off x="1024025" y="2434932"/>
                  <a:ext cx="4242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L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3D15B9C-AE8E-4A4F-AC92-E4AC1D486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25" y="2434932"/>
                  <a:ext cx="424267" cy="2308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02151B6-DF3F-4DD6-8E9F-1C1269E8C7ED}"/>
                    </a:ext>
                  </a:extLst>
                </p:cNvPr>
                <p:cNvSpPr txBox="1"/>
                <p:nvPr/>
              </p:nvSpPr>
              <p:spPr>
                <a:xfrm>
                  <a:off x="2120605" y="3703026"/>
                  <a:ext cx="4242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02151B6-DF3F-4DD6-8E9F-1C1269E8C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605" y="3703026"/>
                  <a:ext cx="424267" cy="2308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3F70C8-1D80-41E1-B862-1F3454078953}"/>
                    </a:ext>
                  </a:extLst>
                </p:cNvPr>
                <p:cNvSpPr txBox="1"/>
                <p:nvPr/>
              </p:nvSpPr>
              <p:spPr>
                <a:xfrm>
                  <a:off x="3229518" y="4797210"/>
                  <a:ext cx="4242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3F70C8-1D80-41E1-B862-1F3454078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518" y="4797210"/>
                  <a:ext cx="424267" cy="2308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24F225-623C-4424-88C0-BAA45C9917B1}"/>
                </a:ext>
              </a:extLst>
            </p:cNvPr>
            <p:cNvSpPr/>
            <p:nvPr/>
          </p:nvSpPr>
          <p:spPr>
            <a:xfrm>
              <a:off x="3451947" y="5188347"/>
              <a:ext cx="75693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128x40x80</a:t>
              </a:r>
              <a:endParaRPr lang="en-IL" sz="1000" dirty="0"/>
            </a:p>
          </p:txBody>
        </p: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9874FE94-2160-4553-B227-CDD57A2F4A08}"/>
                </a:ext>
              </a:extLst>
            </p:cNvPr>
            <p:cNvSpPr/>
            <p:nvPr/>
          </p:nvSpPr>
          <p:spPr>
            <a:xfrm>
              <a:off x="3328706" y="5285644"/>
              <a:ext cx="204726" cy="26469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572E8C-4D3B-46A8-AB9D-2A9AA2080B68}"/>
                </a:ext>
              </a:extLst>
            </p:cNvPr>
            <p:cNvSpPr/>
            <p:nvPr/>
          </p:nvSpPr>
          <p:spPr>
            <a:xfrm>
              <a:off x="3328706" y="5620053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7E6AE10-7F0C-45E0-885A-D7EE3F5C8ABC}"/>
                </a:ext>
              </a:extLst>
            </p:cNvPr>
            <p:cNvSpPr/>
            <p:nvPr/>
          </p:nvSpPr>
          <p:spPr>
            <a:xfrm>
              <a:off x="3629846" y="5715315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4FEDB141-69CF-4423-B2A7-974B26250FC6}"/>
                </a:ext>
              </a:extLst>
            </p:cNvPr>
            <p:cNvSpPr/>
            <p:nvPr/>
          </p:nvSpPr>
          <p:spPr>
            <a:xfrm>
              <a:off x="4175190" y="5731358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4B5127-0C19-4858-B612-EA7BE4A75D09}"/>
                </a:ext>
              </a:extLst>
            </p:cNvPr>
            <p:cNvSpPr/>
            <p:nvPr/>
          </p:nvSpPr>
          <p:spPr>
            <a:xfrm>
              <a:off x="3860706" y="5614739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784028-7C50-4D19-B6A1-701BD8268675}"/>
                </a:ext>
              </a:extLst>
            </p:cNvPr>
            <p:cNvSpPr/>
            <p:nvPr/>
          </p:nvSpPr>
          <p:spPr>
            <a:xfrm>
              <a:off x="4422642" y="5619601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2FD1770-023C-418D-A1FB-2822C88138D6}"/>
                    </a:ext>
                  </a:extLst>
                </p:cNvPr>
                <p:cNvSpPr txBox="1"/>
                <p:nvPr/>
              </p:nvSpPr>
              <p:spPr>
                <a:xfrm>
                  <a:off x="4329322" y="5687206"/>
                  <a:ext cx="4242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2FD1770-023C-418D-A1FB-2822C8813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322" y="5687206"/>
                  <a:ext cx="424267" cy="2308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95703F-FA1A-4312-8955-08B9D6AEB741}"/>
                </a:ext>
              </a:extLst>
            </p:cNvPr>
            <p:cNvSpPr/>
            <p:nvPr/>
          </p:nvSpPr>
          <p:spPr>
            <a:xfrm>
              <a:off x="4511844" y="5968585"/>
              <a:ext cx="1741473" cy="3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256x20x40</a:t>
              </a:r>
            </a:p>
          </p:txBody>
        </p:sp>
        <p:sp>
          <p:nvSpPr>
            <p:cNvPr id="72" name="Arrow: Down 71">
              <a:extLst>
                <a:ext uri="{FF2B5EF4-FFF2-40B4-BE49-F238E27FC236}">
                  <a16:creationId xmlns:a16="http://schemas.microsoft.com/office/drawing/2014/main" id="{078A4DD6-DF5D-4CC3-8C72-913E839DB497}"/>
                </a:ext>
              </a:extLst>
            </p:cNvPr>
            <p:cNvSpPr/>
            <p:nvPr/>
          </p:nvSpPr>
          <p:spPr>
            <a:xfrm>
              <a:off x="4428842" y="6120679"/>
              <a:ext cx="204726" cy="26469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429516-6D3E-451D-B104-99D00C4F1B21}"/>
                </a:ext>
              </a:extLst>
            </p:cNvPr>
            <p:cNvSpPr/>
            <p:nvPr/>
          </p:nvSpPr>
          <p:spPr>
            <a:xfrm>
              <a:off x="4428842" y="6477945"/>
              <a:ext cx="212651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8975AE50-2CC0-4D6F-9356-F2DA9CE4C4D3}"/>
                </a:ext>
              </a:extLst>
            </p:cNvPr>
            <p:cNvSpPr/>
            <p:nvPr/>
          </p:nvSpPr>
          <p:spPr>
            <a:xfrm>
              <a:off x="4773682" y="6493400"/>
              <a:ext cx="270344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99FA27AF-FFBC-450C-B70B-7AB55A4A7565}"/>
                </a:ext>
              </a:extLst>
            </p:cNvPr>
            <p:cNvSpPr/>
            <p:nvPr/>
          </p:nvSpPr>
          <p:spPr>
            <a:xfrm>
              <a:off x="5478438" y="6493400"/>
              <a:ext cx="274164" cy="12795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6179C29-B576-4136-8D9C-0A6A283CBC3D}"/>
                </a:ext>
              </a:extLst>
            </p:cNvPr>
            <p:cNvSpPr/>
            <p:nvPr/>
          </p:nvSpPr>
          <p:spPr>
            <a:xfrm>
              <a:off x="5170392" y="6487871"/>
              <a:ext cx="212651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CEB2E97-8C13-4B20-A78D-6A698096A6B8}"/>
                </a:ext>
              </a:extLst>
            </p:cNvPr>
            <p:cNvSpPr/>
            <p:nvPr/>
          </p:nvSpPr>
          <p:spPr>
            <a:xfrm>
              <a:off x="5854248" y="6485113"/>
              <a:ext cx="212651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10D248-EF63-4656-B7CE-49A66A994762}"/>
                    </a:ext>
                  </a:extLst>
                </p:cNvPr>
                <p:cNvSpPr txBox="1"/>
                <p:nvPr/>
              </p:nvSpPr>
              <p:spPr>
                <a:xfrm>
                  <a:off x="5758524" y="6442845"/>
                  <a:ext cx="4242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sz="9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10D248-EF63-4656-B7CE-49A66A994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524" y="6442845"/>
                  <a:ext cx="424267" cy="2308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BF36F5-52F5-47D4-8883-3E8DD3A5ABB1}"/>
                </a:ext>
              </a:extLst>
            </p:cNvPr>
            <p:cNvSpPr/>
            <p:nvPr/>
          </p:nvSpPr>
          <p:spPr>
            <a:xfrm>
              <a:off x="5862464" y="5616849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DDF37DE6-C79E-4AC7-B555-FB24E72E309C}"/>
                </a:ext>
              </a:extLst>
            </p:cNvPr>
            <p:cNvSpPr/>
            <p:nvPr/>
          </p:nvSpPr>
          <p:spPr>
            <a:xfrm>
              <a:off x="6163604" y="5715315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F0337AB2-7EF7-4080-B902-F270FE7CDDF8}"/>
                </a:ext>
              </a:extLst>
            </p:cNvPr>
            <p:cNvSpPr/>
            <p:nvPr/>
          </p:nvSpPr>
          <p:spPr>
            <a:xfrm>
              <a:off x="6708948" y="5731358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99AA9A-757D-4543-8E09-C2FC843950CF}"/>
                </a:ext>
              </a:extLst>
            </p:cNvPr>
            <p:cNvSpPr/>
            <p:nvPr/>
          </p:nvSpPr>
          <p:spPr>
            <a:xfrm>
              <a:off x="6394464" y="5614739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F74FDAE-6631-43AA-9B0C-694ADF1AC6B3}"/>
                </a:ext>
              </a:extLst>
            </p:cNvPr>
            <p:cNvSpPr/>
            <p:nvPr/>
          </p:nvSpPr>
          <p:spPr>
            <a:xfrm>
              <a:off x="6964020" y="5611981"/>
              <a:ext cx="21265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9626910-252E-4D8D-B46F-BE71EAB48D47}"/>
                </a:ext>
              </a:extLst>
            </p:cNvPr>
            <p:cNvSpPr/>
            <p:nvPr/>
          </p:nvSpPr>
          <p:spPr>
            <a:xfrm>
              <a:off x="6084868" y="6621357"/>
              <a:ext cx="1094320" cy="3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512x10x20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F560528-9652-4185-8C18-6FC5C5B8C641}"/>
                </a:ext>
              </a:extLst>
            </p:cNvPr>
            <p:cNvSpPr/>
            <p:nvPr/>
          </p:nvSpPr>
          <p:spPr>
            <a:xfrm>
              <a:off x="7099543" y="5986551"/>
              <a:ext cx="1044192" cy="3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256x20x40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6BD973-099D-4D75-8B31-3A70320FCE1E}"/>
                </a:ext>
              </a:extLst>
            </p:cNvPr>
            <p:cNvSpPr/>
            <p:nvPr/>
          </p:nvSpPr>
          <p:spPr>
            <a:xfrm>
              <a:off x="6969460" y="4622368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005FEC29-3F41-4EB9-BA2C-B86B16ACE8FF}"/>
                </a:ext>
              </a:extLst>
            </p:cNvPr>
            <p:cNvSpPr/>
            <p:nvPr/>
          </p:nvSpPr>
          <p:spPr>
            <a:xfrm>
              <a:off x="7277036" y="4911839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6984E8D8-D784-4F71-8195-F3089A3A67C7}"/>
                </a:ext>
              </a:extLst>
            </p:cNvPr>
            <p:cNvSpPr/>
            <p:nvPr/>
          </p:nvSpPr>
          <p:spPr>
            <a:xfrm>
              <a:off x="7822380" y="4927882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2518DB-4797-419E-BC6E-2B8029C228FB}"/>
                </a:ext>
              </a:extLst>
            </p:cNvPr>
            <p:cNvSpPr/>
            <p:nvPr/>
          </p:nvSpPr>
          <p:spPr>
            <a:xfrm>
              <a:off x="7509080" y="4624674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B6EFD4-244C-480E-9861-933EF9091289}"/>
                </a:ext>
              </a:extLst>
            </p:cNvPr>
            <p:cNvSpPr/>
            <p:nvPr/>
          </p:nvSpPr>
          <p:spPr>
            <a:xfrm>
              <a:off x="8071016" y="4621916"/>
              <a:ext cx="212651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E2F809-6E50-452E-88E8-5A3C1E06C731}"/>
                </a:ext>
              </a:extLst>
            </p:cNvPr>
            <p:cNvSpPr/>
            <p:nvPr/>
          </p:nvSpPr>
          <p:spPr>
            <a:xfrm>
              <a:off x="8147090" y="5193274"/>
              <a:ext cx="1033985" cy="3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128x40x80</a:t>
              </a:r>
              <a:endParaRPr lang="en-IL" sz="1000" dirty="0"/>
            </a:p>
          </p:txBody>
        </p:sp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3572BEAA-51FC-4F0B-BA1B-B46361C7CDAB}"/>
                </a:ext>
              </a:extLst>
            </p:cNvPr>
            <p:cNvSpPr/>
            <p:nvPr/>
          </p:nvSpPr>
          <p:spPr>
            <a:xfrm rot="10800000">
              <a:off x="6974461" y="5259658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2E430AE-5B90-448B-B2BC-F114CAC5776B}"/>
                </a:ext>
              </a:extLst>
            </p:cNvPr>
            <p:cNvSpPr/>
            <p:nvPr/>
          </p:nvSpPr>
          <p:spPr>
            <a:xfrm>
              <a:off x="5612826" y="5616845"/>
              <a:ext cx="212651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4179259-DA06-433F-AE72-6D0B7690EB57}"/>
                </a:ext>
              </a:extLst>
            </p:cNvPr>
            <p:cNvSpPr/>
            <p:nvPr/>
          </p:nvSpPr>
          <p:spPr>
            <a:xfrm>
              <a:off x="6713626" y="4621916"/>
              <a:ext cx="212651" cy="540000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ADB7438-E1AB-405E-9835-734639A3E5BA}"/>
                </a:ext>
              </a:extLst>
            </p:cNvPr>
            <p:cNvSpPr/>
            <p:nvPr/>
          </p:nvSpPr>
          <p:spPr>
            <a:xfrm>
              <a:off x="8075855" y="3463952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EC57DAC-81F5-4C4D-82D5-06555D472803}"/>
                </a:ext>
              </a:extLst>
            </p:cNvPr>
            <p:cNvSpPr/>
            <p:nvPr/>
          </p:nvSpPr>
          <p:spPr>
            <a:xfrm>
              <a:off x="8633560" y="3463952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818E3A87-D120-4F00-AB2F-03758975A5CA}"/>
                </a:ext>
              </a:extLst>
            </p:cNvPr>
            <p:cNvSpPr/>
            <p:nvPr/>
          </p:nvSpPr>
          <p:spPr>
            <a:xfrm>
              <a:off x="8383754" y="3751477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4E5ED98-CFD9-45A3-85C5-DAC771AD59E9}"/>
                </a:ext>
              </a:extLst>
            </p:cNvPr>
            <p:cNvSpPr/>
            <p:nvPr/>
          </p:nvSpPr>
          <p:spPr>
            <a:xfrm>
              <a:off x="9249093" y="4266473"/>
              <a:ext cx="75693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64x80x160</a:t>
              </a:r>
              <a:endParaRPr lang="en-IL" sz="10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F32A49C-9E54-4EF8-B727-0D59EA880A37}"/>
                </a:ext>
              </a:extLst>
            </p:cNvPr>
            <p:cNvSpPr/>
            <p:nvPr/>
          </p:nvSpPr>
          <p:spPr>
            <a:xfrm>
              <a:off x="9181076" y="3463952"/>
              <a:ext cx="212651" cy="72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CB152452-CB37-4315-9DF6-940D3071B744}"/>
                </a:ext>
              </a:extLst>
            </p:cNvPr>
            <p:cNvSpPr/>
            <p:nvPr/>
          </p:nvSpPr>
          <p:spPr>
            <a:xfrm>
              <a:off x="8931270" y="3751477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B6859B-3078-4354-90B0-DE3CAE1129B1}"/>
                </a:ext>
              </a:extLst>
            </p:cNvPr>
            <p:cNvSpPr/>
            <p:nvPr/>
          </p:nvSpPr>
          <p:spPr>
            <a:xfrm>
              <a:off x="7824321" y="3463952"/>
              <a:ext cx="212651" cy="720000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" name="Arrow: Down 101">
              <a:extLst>
                <a:ext uri="{FF2B5EF4-FFF2-40B4-BE49-F238E27FC236}">
                  <a16:creationId xmlns:a16="http://schemas.microsoft.com/office/drawing/2014/main" id="{EC4225EC-E2DB-46BF-BF3D-C2556F65CF23}"/>
                </a:ext>
              </a:extLst>
            </p:cNvPr>
            <p:cNvSpPr/>
            <p:nvPr/>
          </p:nvSpPr>
          <p:spPr>
            <a:xfrm rot="10800000">
              <a:off x="8074376" y="4284849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4" name="Arrow: Down 103">
              <a:extLst>
                <a:ext uri="{FF2B5EF4-FFF2-40B4-BE49-F238E27FC236}">
                  <a16:creationId xmlns:a16="http://schemas.microsoft.com/office/drawing/2014/main" id="{7955DD86-2A65-4D01-8699-092A32D32C1D}"/>
                </a:ext>
              </a:extLst>
            </p:cNvPr>
            <p:cNvSpPr/>
            <p:nvPr/>
          </p:nvSpPr>
          <p:spPr>
            <a:xfrm rot="10800000">
              <a:off x="9183855" y="3118764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C7EBD81-C38F-4158-887A-A55379086057}"/>
                </a:ext>
              </a:extLst>
            </p:cNvPr>
            <p:cNvSpPr/>
            <p:nvPr/>
          </p:nvSpPr>
          <p:spPr>
            <a:xfrm>
              <a:off x="9182624" y="2109664"/>
              <a:ext cx="212651" cy="90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942A192-1E8A-4DBC-A4B3-8B2D79048720}"/>
                </a:ext>
              </a:extLst>
            </p:cNvPr>
            <p:cNvSpPr/>
            <p:nvPr/>
          </p:nvSpPr>
          <p:spPr>
            <a:xfrm>
              <a:off x="9740329" y="2109664"/>
              <a:ext cx="212651" cy="90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7" name="Arrow: Right 106">
              <a:extLst>
                <a:ext uri="{FF2B5EF4-FFF2-40B4-BE49-F238E27FC236}">
                  <a16:creationId xmlns:a16="http://schemas.microsoft.com/office/drawing/2014/main" id="{ECC16DB9-BC28-458B-B820-9C692A22B2EA}"/>
                </a:ext>
              </a:extLst>
            </p:cNvPr>
            <p:cNvSpPr/>
            <p:nvPr/>
          </p:nvSpPr>
          <p:spPr>
            <a:xfrm>
              <a:off x="9490523" y="2481411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8AB6FC0-8EE1-4FC8-AE97-1FE5CFA873C2}"/>
                </a:ext>
              </a:extLst>
            </p:cNvPr>
            <p:cNvSpPr/>
            <p:nvPr/>
          </p:nvSpPr>
          <p:spPr>
            <a:xfrm>
              <a:off x="10287845" y="2109664"/>
              <a:ext cx="212651" cy="90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88B45DE6-1FF9-4F64-86CC-D7CA7C0CC3D3}"/>
                </a:ext>
              </a:extLst>
            </p:cNvPr>
            <p:cNvSpPr/>
            <p:nvPr/>
          </p:nvSpPr>
          <p:spPr>
            <a:xfrm>
              <a:off x="10038039" y="2481411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8BC26B04-FB21-4B43-A1F8-C9D9CE7D0E78}"/>
                </a:ext>
              </a:extLst>
            </p:cNvPr>
            <p:cNvSpPr/>
            <p:nvPr/>
          </p:nvSpPr>
          <p:spPr>
            <a:xfrm rot="10800000">
              <a:off x="10290624" y="1764476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D36DA03-5772-4549-AB41-84AC692036E0}"/>
                </a:ext>
              </a:extLst>
            </p:cNvPr>
            <p:cNvSpPr/>
            <p:nvPr/>
          </p:nvSpPr>
          <p:spPr>
            <a:xfrm>
              <a:off x="8921782" y="2103238"/>
              <a:ext cx="212651" cy="900000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AF918C1-1801-459A-83E0-31C531F75E29}"/>
                </a:ext>
              </a:extLst>
            </p:cNvPr>
            <p:cNvSpPr/>
            <p:nvPr/>
          </p:nvSpPr>
          <p:spPr>
            <a:xfrm>
              <a:off x="10286848" y="919727"/>
              <a:ext cx="208502" cy="76370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20C619C-C47B-47D7-BBA2-27456CABA5F5}"/>
                </a:ext>
              </a:extLst>
            </p:cNvPr>
            <p:cNvSpPr/>
            <p:nvPr/>
          </p:nvSpPr>
          <p:spPr>
            <a:xfrm>
              <a:off x="10844554" y="957497"/>
              <a:ext cx="212651" cy="7259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1BD49156-2325-4F71-B262-5C484A327DBD}"/>
                </a:ext>
              </a:extLst>
            </p:cNvPr>
            <p:cNvSpPr/>
            <p:nvPr/>
          </p:nvSpPr>
          <p:spPr>
            <a:xfrm>
              <a:off x="10594748" y="1155183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328115D-2E1E-4105-8B27-467604CAA8DF}"/>
                </a:ext>
              </a:extLst>
            </p:cNvPr>
            <p:cNvSpPr/>
            <p:nvPr/>
          </p:nvSpPr>
          <p:spPr>
            <a:xfrm>
              <a:off x="11392069" y="919725"/>
              <a:ext cx="206225" cy="763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1E4BB6FE-60D2-49DF-B8E0-DE4C7D35F6B8}"/>
                </a:ext>
              </a:extLst>
            </p:cNvPr>
            <p:cNvSpPr/>
            <p:nvPr/>
          </p:nvSpPr>
          <p:spPr>
            <a:xfrm>
              <a:off x="11142264" y="1155183"/>
              <a:ext cx="153425" cy="1440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19" name="Arrow: Right 118">
              <a:extLst>
                <a:ext uri="{FF2B5EF4-FFF2-40B4-BE49-F238E27FC236}">
                  <a16:creationId xmlns:a16="http://schemas.microsoft.com/office/drawing/2014/main" id="{4777EB42-6F22-4281-80BF-955681CDD153}"/>
                </a:ext>
              </a:extLst>
            </p:cNvPr>
            <p:cNvSpPr/>
            <p:nvPr/>
          </p:nvSpPr>
          <p:spPr>
            <a:xfrm>
              <a:off x="4773683" y="5649926"/>
              <a:ext cx="731876" cy="360000"/>
            </a:xfrm>
            <a:prstGeom prst="rightArrow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256</a:t>
              </a:r>
              <a:endParaRPr lang="en-I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2E759D7-436A-4509-8525-ECA8DC95CF7E}"/>
                </a:ext>
              </a:extLst>
            </p:cNvPr>
            <p:cNvSpPr/>
            <p:nvPr/>
          </p:nvSpPr>
          <p:spPr>
            <a:xfrm>
              <a:off x="10396315" y="3032069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32x160x320</a:t>
              </a:r>
              <a:endParaRPr lang="en-IL" sz="10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633D806-2D3B-471C-ADEC-0451881FB91B}"/>
                </a:ext>
              </a:extLst>
            </p:cNvPr>
            <p:cNvSpPr/>
            <p:nvPr/>
          </p:nvSpPr>
          <p:spPr>
            <a:xfrm>
              <a:off x="11411970" y="1666765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16x320x640</a:t>
              </a:r>
              <a:endParaRPr lang="en-IL" sz="100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A9D935A-7B92-42BC-B215-CB1D89BE6BDF}"/>
                </a:ext>
              </a:extLst>
            </p:cNvPr>
            <p:cNvSpPr/>
            <p:nvPr/>
          </p:nvSpPr>
          <p:spPr>
            <a:xfrm>
              <a:off x="637675" y="2055305"/>
              <a:ext cx="9920977" cy="977115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612D16-0F66-4185-9ED7-D7C59ECD3EB2}"/>
                </a:ext>
              </a:extLst>
            </p:cNvPr>
            <p:cNvSpPr txBox="1"/>
            <p:nvPr/>
          </p:nvSpPr>
          <p:spPr>
            <a:xfrm>
              <a:off x="4550086" y="1748948"/>
              <a:ext cx="1269211" cy="42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Level 4</a:t>
              </a:r>
              <a:endParaRPr lang="en-IL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0BECEAE-0C48-4655-BC66-2EEDDABBEFB8}"/>
                </a:ext>
              </a:extLst>
            </p:cNvPr>
            <p:cNvSpPr/>
            <p:nvPr/>
          </p:nvSpPr>
          <p:spPr>
            <a:xfrm>
              <a:off x="1029901" y="3432458"/>
              <a:ext cx="8436558" cy="804825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19BA154-2E75-4181-9CE8-EB724D88C857}"/>
                </a:ext>
              </a:extLst>
            </p:cNvPr>
            <p:cNvSpPr txBox="1"/>
            <p:nvPr/>
          </p:nvSpPr>
          <p:spPr>
            <a:xfrm>
              <a:off x="4704372" y="3143132"/>
              <a:ext cx="978017" cy="42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Level 3</a:t>
              </a:r>
              <a:endParaRPr lang="en-IL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007B456-B8FE-4748-8544-627A86D1778B}"/>
                </a:ext>
              </a:extLst>
            </p:cNvPr>
            <p:cNvSpPr/>
            <p:nvPr/>
          </p:nvSpPr>
          <p:spPr>
            <a:xfrm>
              <a:off x="2120605" y="4583750"/>
              <a:ext cx="6251117" cy="647960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3F4A81A-E0E4-4922-A882-5E3BAA0DB8ED}"/>
                </a:ext>
              </a:extLst>
            </p:cNvPr>
            <p:cNvSpPr/>
            <p:nvPr/>
          </p:nvSpPr>
          <p:spPr>
            <a:xfrm>
              <a:off x="3263971" y="5578287"/>
              <a:ext cx="3989001" cy="444411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4A01D65-A22C-4F8D-BAD4-C140D40BC91D}"/>
                </a:ext>
              </a:extLst>
            </p:cNvPr>
            <p:cNvSpPr/>
            <p:nvPr/>
          </p:nvSpPr>
          <p:spPr>
            <a:xfrm>
              <a:off x="8846211" y="879120"/>
              <a:ext cx="2808892" cy="835082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0E379708-566F-4065-A0E1-8B51047910B1}"/>
                </a:ext>
              </a:extLst>
            </p:cNvPr>
            <p:cNvSpPr/>
            <p:nvPr/>
          </p:nvSpPr>
          <p:spPr>
            <a:xfrm>
              <a:off x="9498039" y="1132752"/>
              <a:ext cx="540000" cy="211269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C5E42C3-6444-4313-8817-55A0F4A54AA7}"/>
                </a:ext>
              </a:extLst>
            </p:cNvPr>
            <p:cNvSpPr txBox="1"/>
            <p:nvPr/>
          </p:nvSpPr>
          <p:spPr>
            <a:xfrm>
              <a:off x="8760035" y="871698"/>
              <a:ext cx="899436" cy="81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  <a:p>
              <a:pPr algn="ctr"/>
              <a:r>
                <a:rPr lang="en-US" dirty="0"/>
                <a:t>Skip</a:t>
              </a:r>
              <a:endParaRPr lang="en-IL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66ECD6C-C4BB-415F-9E3D-49E33B47BF6C}"/>
                </a:ext>
              </a:extLst>
            </p:cNvPr>
            <p:cNvSpPr/>
            <p:nvPr/>
          </p:nvSpPr>
          <p:spPr>
            <a:xfrm>
              <a:off x="4364711" y="6440914"/>
              <a:ext cx="1767385" cy="264695"/>
            </a:xfrm>
            <a:prstGeom prst="rect">
              <a:avLst/>
            </a:prstGeom>
            <a:noFill/>
            <a:ln w="3175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8301FD-8C2D-41A6-83DD-F215B84AED72}"/>
                </a:ext>
              </a:extLst>
            </p:cNvPr>
            <p:cNvSpPr txBox="1"/>
            <p:nvPr/>
          </p:nvSpPr>
          <p:spPr>
            <a:xfrm>
              <a:off x="4727215" y="4292819"/>
              <a:ext cx="955173" cy="42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Level 2</a:t>
              </a:r>
              <a:endParaRPr lang="en-IL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EAEB271-E2D8-4829-98A9-D5D9157E55E2}"/>
                </a:ext>
              </a:extLst>
            </p:cNvPr>
            <p:cNvSpPr txBox="1"/>
            <p:nvPr/>
          </p:nvSpPr>
          <p:spPr>
            <a:xfrm>
              <a:off x="4643516" y="5219703"/>
              <a:ext cx="1122900" cy="42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Level 1</a:t>
              </a:r>
              <a:endParaRPr lang="en-IL" sz="16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8C0EF1-188C-42DF-84C6-CF86C31E9DC2}"/>
                </a:ext>
              </a:extLst>
            </p:cNvPr>
            <p:cNvSpPr txBox="1"/>
            <p:nvPr/>
          </p:nvSpPr>
          <p:spPr>
            <a:xfrm>
              <a:off x="9355718" y="588169"/>
              <a:ext cx="942371" cy="42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Level 5</a:t>
              </a:r>
              <a:endParaRPr lang="en-IL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098BB-45CA-44D1-8E1C-148F1635871F}"/>
              </a:ext>
            </a:extLst>
          </p:cNvPr>
          <p:cNvGrpSpPr/>
          <p:nvPr/>
        </p:nvGrpSpPr>
        <p:grpSpPr>
          <a:xfrm>
            <a:off x="9039636" y="4870106"/>
            <a:ext cx="2136917" cy="1738736"/>
            <a:chOff x="9039636" y="4870106"/>
            <a:chExt cx="2136917" cy="173873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11FF2D8-AAB2-40A6-8FD8-8CBAAFBEE6FA}"/>
                </a:ext>
              </a:extLst>
            </p:cNvPr>
            <p:cNvSpPr/>
            <p:nvPr/>
          </p:nvSpPr>
          <p:spPr>
            <a:xfrm>
              <a:off x="9039636" y="4870106"/>
              <a:ext cx="2136917" cy="1738736"/>
            </a:xfrm>
            <a:prstGeom prst="rect">
              <a:avLst/>
            </a:prstGeom>
            <a:gradFill flip="none" rotWithShape="1">
              <a:gsLst>
                <a:gs pos="8000">
                  <a:schemeClr val="bg2">
                    <a:lumMod val="75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6" name="Arrow: Right 135">
              <a:extLst>
                <a:ext uri="{FF2B5EF4-FFF2-40B4-BE49-F238E27FC236}">
                  <a16:creationId xmlns:a16="http://schemas.microsoft.com/office/drawing/2014/main" id="{5CA37B02-F6B2-4D52-BFE0-5B6A3E13989F}"/>
                </a:ext>
              </a:extLst>
            </p:cNvPr>
            <p:cNvSpPr/>
            <p:nvPr/>
          </p:nvSpPr>
          <p:spPr>
            <a:xfrm>
              <a:off x="10660658" y="5092706"/>
              <a:ext cx="153425" cy="144000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37" name="Arrow: Right 136">
              <a:extLst>
                <a:ext uri="{FF2B5EF4-FFF2-40B4-BE49-F238E27FC236}">
                  <a16:creationId xmlns:a16="http://schemas.microsoft.com/office/drawing/2014/main" id="{69F6C553-5FC7-42A4-B5D8-6314BCBA1056}"/>
                </a:ext>
              </a:extLst>
            </p:cNvPr>
            <p:cNvSpPr/>
            <p:nvPr/>
          </p:nvSpPr>
          <p:spPr>
            <a:xfrm>
              <a:off x="10509600" y="5420248"/>
              <a:ext cx="523151" cy="195309"/>
            </a:xfrm>
            <a:prstGeom prst="rightArrow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Arrow: Down 137">
              <a:extLst>
                <a:ext uri="{FF2B5EF4-FFF2-40B4-BE49-F238E27FC236}">
                  <a16:creationId xmlns:a16="http://schemas.microsoft.com/office/drawing/2014/main" id="{C7B361D5-EECF-4D63-80AF-3A14B45DDB58}"/>
                </a:ext>
              </a:extLst>
            </p:cNvPr>
            <p:cNvSpPr/>
            <p:nvPr/>
          </p:nvSpPr>
          <p:spPr>
            <a:xfrm>
              <a:off x="10638350" y="5751599"/>
              <a:ext cx="204726" cy="26469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C03EFAB6-EA08-4912-9ACB-D9A49EAE8A7A}"/>
                </a:ext>
              </a:extLst>
            </p:cNvPr>
            <p:cNvSpPr/>
            <p:nvPr/>
          </p:nvSpPr>
          <p:spPr>
            <a:xfrm rot="10800000">
              <a:off x="10638350" y="6151516"/>
              <a:ext cx="204726" cy="264695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9475A68-2C8C-47E0-BD61-16483AA17B04}"/>
                </a:ext>
              </a:extLst>
            </p:cNvPr>
            <p:cNvSpPr txBox="1"/>
            <p:nvPr/>
          </p:nvSpPr>
          <p:spPr>
            <a:xfrm>
              <a:off x="9187025" y="5037674"/>
              <a:ext cx="1281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Conv 3x3 ReLU</a:t>
              </a:r>
              <a:endParaRPr lang="en-IL" sz="12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BA4E659-D9E4-47A1-B3A7-54B83B6E0029}"/>
                </a:ext>
              </a:extLst>
            </p:cNvPr>
            <p:cNvSpPr txBox="1"/>
            <p:nvPr/>
          </p:nvSpPr>
          <p:spPr>
            <a:xfrm>
              <a:off x="9177691" y="5387954"/>
              <a:ext cx="1281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Crop &amp; Skip</a:t>
              </a:r>
              <a:endParaRPr lang="en-IL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B7436-86C2-4FD6-9ADD-89150387BB96}"/>
                </a:ext>
              </a:extLst>
            </p:cNvPr>
            <p:cNvSpPr txBox="1"/>
            <p:nvPr/>
          </p:nvSpPr>
          <p:spPr>
            <a:xfrm>
              <a:off x="9176362" y="5756022"/>
              <a:ext cx="1281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Max pool</a:t>
              </a:r>
              <a:endParaRPr lang="en-IL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6BAFB0F-2166-420A-9BD3-EB3B17508090}"/>
                </a:ext>
              </a:extLst>
            </p:cNvPr>
            <p:cNvSpPr txBox="1"/>
            <p:nvPr/>
          </p:nvSpPr>
          <p:spPr>
            <a:xfrm>
              <a:off x="9173249" y="6150055"/>
              <a:ext cx="1281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Up-Conv 2x2</a:t>
              </a:r>
              <a:endParaRPr lang="en-IL" sz="1200" dirty="0"/>
            </a:p>
          </p:txBody>
        </p:sp>
      </p:grp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2C94D9D-92A8-46D4-AE33-B3F94F6689B3}"/>
              </a:ext>
            </a:extLst>
          </p:cNvPr>
          <p:cNvSpPr/>
          <p:nvPr/>
        </p:nvSpPr>
        <p:spPr>
          <a:xfrm>
            <a:off x="7966660" y="2967171"/>
            <a:ext cx="437792" cy="1675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2F57E68-FC59-4F65-9123-2B036E49A2BE}"/>
              </a:ext>
            </a:extLst>
          </p:cNvPr>
          <p:cNvSpPr txBox="1"/>
          <p:nvPr/>
        </p:nvSpPr>
        <p:spPr>
          <a:xfrm>
            <a:off x="7368341" y="2760096"/>
            <a:ext cx="7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  <a:p>
            <a:pPr algn="ctr"/>
            <a:r>
              <a:rPr lang="en-US" dirty="0"/>
              <a:t>Skip</a:t>
            </a:r>
            <a:endParaRPr lang="en-IL" dirty="0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D005BC8D-1562-4C76-8E7A-D77D9D2A9649}"/>
              </a:ext>
            </a:extLst>
          </p:cNvPr>
          <p:cNvSpPr/>
          <p:nvPr/>
        </p:nvSpPr>
        <p:spPr>
          <a:xfrm>
            <a:off x="7006912" y="3951647"/>
            <a:ext cx="437792" cy="1675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F57B268-60E4-4AB6-ABCA-E13DB8391D91}"/>
              </a:ext>
            </a:extLst>
          </p:cNvPr>
          <p:cNvSpPr txBox="1"/>
          <p:nvPr/>
        </p:nvSpPr>
        <p:spPr>
          <a:xfrm>
            <a:off x="6408593" y="3744572"/>
            <a:ext cx="7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  <a:p>
            <a:pPr algn="ctr"/>
            <a:r>
              <a:rPr lang="en-US" dirty="0"/>
              <a:t>Skip</a:t>
            </a:r>
            <a:endParaRPr lang="en-IL" dirty="0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563450C7-5529-4C30-853B-2F08DC6E342E}"/>
              </a:ext>
            </a:extLst>
          </p:cNvPr>
          <p:cNvSpPr/>
          <p:nvPr/>
        </p:nvSpPr>
        <p:spPr>
          <a:xfrm>
            <a:off x="6185688" y="4815953"/>
            <a:ext cx="437792" cy="1675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703E06-F08A-4B21-A59D-12FBC1075357}"/>
              </a:ext>
            </a:extLst>
          </p:cNvPr>
          <p:cNvSpPr txBox="1"/>
          <p:nvPr/>
        </p:nvSpPr>
        <p:spPr>
          <a:xfrm>
            <a:off x="5587369" y="4608878"/>
            <a:ext cx="72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  <a:p>
            <a:pPr algn="ctr"/>
            <a:r>
              <a:rPr lang="en-US" dirty="0"/>
              <a:t>Skip</a:t>
            </a:r>
            <a:endParaRPr lang="en-IL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E8706F-A2E2-47A2-A5CD-999864289483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</a:t>
            </a:r>
            <a:r>
              <a:rPr lang="en-US" dirty="0">
                <a:solidFill>
                  <a:srgbClr val="E01C83"/>
                </a:solidFill>
              </a:rPr>
              <a:t> </a:t>
            </a:r>
            <a:r>
              <a:rPr lang="en-US" dirty="0"/>
              <a:t>First architecture &gt; </a:t>
            </a:r>
            <a:r>
              <a:rPr lang="en-US" dirty="0">
                <a:solidFill>
                  <a:srgbClr val="E01C83"/>
                </a:solidFill>
              </a:rPr>
              <a:t>Second architecture </a:t>
            </a:r>
            <a:r>
              <a:rPr lang="en-US" dirty="0"/>
              <a:t>&gt; Final architecture – No skips in both decoders &gt; …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5E63B0A-A42B-4EFC-9BD9-7851541AE8B0}"/>
              </a:ext>
            </a:extLst>
          </p:cNvPr>
          <p:cNvSpPr txBox="1"/>
          <p:nvPr/>
        </p:nvSpPr>
        <p:spPr>
          <a:xfrm>
            <a:off x="3281058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General</a:t>
            </a:r>
            <a:r>
              <a:rPr lang="en-US" sz="1200" dirty="0"/>
              <a:t> &gt; Results &gt; 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113972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141413" y="1913593"/>
            <a:ext cx="10825300" cy="16055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Privat score = </a:t>
            </a:r>
            <a:r>
              <a:rPr lang="en-US" b="1" dirty="0">
                <a:solidFill>
                  <a:schemeClr val="tx2"/>
                </a:solidFill>
              </a:rPr>
              <a:t>0.64255 </a:t>
            </a:r>
            <a:r>
              <a:rPr lang="en-US" sz="1900" dirty="0">
                <a:solidFill>
                  <a:schemeClr val="tx2"/>
                </a:solidFill>
              </a:rPr>
              <a:t>(</a:t>
            </a:r>
            <a:r>
              <a:rPr lang="en-US" sz="1900" dirty="0" err="1">
                <a:solidFill>
                  <a:schemeClr val="tx2"/>
                </a:solidFill>
              </a:rPr>
              <a:t>prev</a:t>
            </a:r>
            <a:r>
              <a:rPr lang="en-US" sz="1900" dirty="0">
                <a:solidFill>
                  <a:schemeClr val="tx2"/>
                </a:solidFill>
              </a:rPr>
              <a:t> = 0.64126)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Public score = </a:t>
            </a:r>
            <a:r>
              <a:rPr lang="en-US" b="1" dirty="0">
                <a:solidFill>
                  <a:schemeClr val="tx2"/>
                </a:solidFill>
              </a:rPr>
              <a:t>0.64841 </a:t>
            </a:r>
            <a:r>
              <a:rPr lang="en-US" sz="1900" dirty="0">
                <a:solidFill>
                  <a:schemeClr val="tx2"/>
                </a:solidFill>
              </a:rPr>
              <a:t>(</a:t>
            </a:r>
            <a:r>
              <a:rPr lang="en-US" sz="1900" dirty="0" err="1">
                <a:solidFill>
                  <a:schemeClr val="tx2"/>
                </a:solidFill>
              </a:rPr>
              <a:t>prev</a:t>
            </a:r>
            <a:r>
              <a:rPr lang="en-US" sz="1900" dirty="0">
                <a:solidFill>
                  <a:schemeClr val="tx2"/>
                </a:solidFill>
              </a:rPr>
              <a:t> = 0.64363) </a:t>
            </a:r>
            <a:endParaRPr lang="en-US" sz="1900" b="1" u="sng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better scores achieved</a:t>
            </a:r>
          </a:p>
          <a:p>
            <a:r>
              <a:rPr lang="en-US" dirty="0">
                <a:solidFill>
                  <a:schemeClr val="tx2"/>
                </a:solidFill>
              </a:rPr>
              <a:t>As expected, reconstruction decoder has struggled reconstructing the original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second Architecture -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019EE-F610-4113-A18E-79C2348F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25" y="3826933"/>
            <a:ext cx="7015490" cy="2246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CDE3E-A0F1-4BBD-9AF4-CBF85AD2D0A2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</a:t>
            </a:r>
            <a:r>
              <a:rPr lang="en-US" dirty="0">
                <a:solidFill>
                  <a:srgbClr val="E01C83"/>
                </a:solidFill>
              </a:rPr>
              <a:t> </a:t>
            </a:r>
            <a:r>
              <a:rPr lang="en-US" dirty="0"/>
              <a:t>First architecture &gt; </a:t>
            </a:r>
            <a:r>
              <a:rPr lang="en-US" dirty="0">
                <a:solidFill>
                  <a:srgbClr val="E01C83"/>
                </a:solidFill>
              </a:rPr>
              <a:t>Second architecture </a:t>
            </a:r>
            <a:r>
              <a:rPr lang="en-US" dirty="0"/>
              <a:t>&gt; Final architecture – No skips in both decoders &gt;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8168B-6B9C-4922-89D3-66D96E6A1B2E}"/>
              </a:ext>
            </a:extLst>
          </p:cNvPr>
          <p:cNvSpPr txBox="1"/>
          <p:nvPr/>
        </p:nvSpPr>
        <p:spPr>
          <a:xfrm>
            <a:off x="3281058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</a:t>
            </a:r>
            <a:r>
              <a:rPr lang="en-US" sz="1200" dirty="0">
                <a:solidFill>
                  <a:srgbClr val="E01C83"/>
                </a:solidFill>
              </a:rPr>
              <a:t>Results</a:t>
            </a:r>
            <a:r>
              <a:rPr lang="en-US" sz="1200" dirty="0"/>
              <a:t> &gt; 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179529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C789E45-7455-404C-8495-151A06A6302B}"/>
              </a:ext>
            </a:extLst>
          </p:cNvPr>
          <p:cNvSpPr txBox="1">
            <a:spLocks/>
          </p:cNvSpPr>
          <p:nvPr/>
        </p:nvSpPr>
        <p:spPr>
          <a:xfrm>
            <a:off x="1318694" y="1849797"/>
            <a:ext cx="9905999" cy="36203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Question has arisen</a:t>
            </a:r>
          </a:p>
          <a:p>
            <a:r>
              <a:rPr lang="en-US" dirty="0">
                <a:solidFill>
                  <a:schemeClr val="tx2"/>
                </a:solidFill>
              </a:rPr>
              <a:t>Will the local data which came from the skips in the original architecture could be now provided by the reconstruction decoder instead?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Conclusion</a:t>
            </a:r>
          </a:p>
          <a:p>
            <a:r>
              <a:rPr lang="en-US" dirty="0">
                <a:solidFill>
                  <a:schemeClr val="tx2"/>
                </a:solidFill>
              </a:rPr>
              <a:t>We should try to remove the skips from the original (segmentation) decoder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and observe the results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/>
          <a:lstStyle/>
          <a:p>
            <a:r>
              <a:rPr lang="en-US" dirty="0"/>
              <a:t>Conclusion and thoughts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03090-5E7A-4BFE-86EC-4EBC11CBC862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</a:t>
            </a:r>
            <a:r>
              <a:rPr lang="en-US" dirty="0">
                <a:solidFill>
                  <a:srgbClr val="E01C83"/>
                </a:solidFill>
              </a:rPr>
              <a:t> </a:t>
            </a:r>
            <a:r>
              <a:rPr lang="en-US" dirty="0"/>
              <a:t>First architecture &gt; </a:t>
            </a:r>
            <a:r>
              <a:rPr lang="en-US" dirty="0">
                <a:solidFill>
                  <a:srgbClr val="E01C83"/>
                </a:solidFill>
              </a:rPr>
              <a:t>Second architecture </a:t>
            </a:r>
            <a:r>
              <a:rPr lang="en-US" dirty="0"/>
              <a:t>&gt; Final architecture – No skips in both decoders &gt;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10385-E818-4622-9204-0DE37B836D1E}"/>
              </a:ext>
            </a:extLst>
          </p:cNvPr>
          <p:cNvSpPr txBox="1"/>
          <p:nvPr/>
        </p:nvSpPr>
        <p:spPr>
          <a:xfrm>
            <a:off x="3281058" y="428795"/>
            <a:ext cx="431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General &gt; Results &gt; </a:t>
            </a:r>
            <a:r>
              <a:rPr lang="en-US" sz="1200" dirty="0">
                <a:solidFill>
                  <a:srgbClr val="E01C83"/>
                </a:solidFill>
              </a:rPr>
              <a:t>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181171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pezoid 30">
            <a:extLst>
              <a:ext uri="{FF2B5EF4-FFF2-40B4-BE49-F238E27FC236}">
                <a16:creationId xmlns:a16="http://schemas.microsoft.com/office/drawing/2014/main" id="{B822241E-4428-4F9C-B1EF-4FDAE374037F}"/>
              </a:ext>
            </a:extLst>
          </p:cNvPr>
          <p:cNvSpPr/>
          <p:nvPr/>
        </p:nvSpPr>
        <p:spPr>
          <a:xfrm rot="16200000">
            <a:off x="4752007" y="2386114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EF44A1-3620-4893-B6F5-774A4E6F8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80181" b="75702"/>
          <a:stretch/>
        </p:blipFill>
        <p:spPr>
          <a:xfrm>
            <a:off x="8635998" y="4934914"/>
            <a:ext cx="2186152" cy="106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618518"/>
            <a:ext cx="10459617" cy="1478570"/>
          </a:xfrm>
        </p:spPr>
        <p:txBody>
          <a:bodyPr>
            <a:normAutofit/>
          </a:bodyPr>
          <a:lstStyle/>
          <a:p>
            <a:r>
              <a:rPr lang="en-US" dirty="0"/>
              <a:t>Final Architecture:</a:t>
            </a:r>
            <a:br>
              <a:rPr lang="en-US" dirty="0"/>
            </a:br>
            <a:r>
              <a:rPr lang="en-US" dirty="0"/>
              <a:t>No skips in both decoders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8595-4FEA-4462-BA37-1B4F19248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81" b="73526"/>
          <a:stretch/>
        </p:blipFill>
        <p:spPr>
          <a:xfrm>
            <a:off x="608868" y="3548025"/>
            <a:ext cx="2186152" cy="1343135"/>
          </a:xfrm>
          <a:prstGeom prst="rect">
            <a:avLst/>
          </a:prstGeom>
        </p:spPr>
      </p:pic>
      <p:sp>
        <p:nvSpPr>
          <p:cNvPr id="24" name="Trapezoid 23">
            <a:extLst>
              <a:ext uri="{FF2B5EF4-FFF2-40B4-BE49-F238E27FC236}">
                <a16:creationId xmlns:a16="http://schemas.microsoft.com/office/drawing/2014/main" id="{1D1795B6-872D-444D-B36B-587DF29B3A28}"/>
              </a:ext>
            </a:extLst>
          </p:cNvPr>
          <p:cNvSpPr/>
          <p:nvPr/>
        </p:nvSpPr>
        <p:spPr>
          <a:xfrm rot="5400000">
            <a:off x="3101668" y="3627669"/>
            <a:ext cx="1465959" cy="1183845"/>
          </a:xfrm>
          <a:prstGeom prst="trapezoid">
            <a:avLst>
              <a:gd name="adj" fmla="val 473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8">
            <a:extLst>
              <a:ext uri="{FF2B5EF4-FFF2-40B4-BE49-F238E27FC236}">
                <a16:creationId xmlns:a16="http://schemas.microsoft.com/office/drawing/2014/main" id="{426C229E-E7BF-406A-9CCD-9A114CE05ADD}"/>
              </a:ext>
            </a:extLst>
          </p:cNvPr>
          <p:cNvSpPr/>
          <p:nvPr/>
        </p:nvSpPr>
        <p:spPr>
          <a:xfrm rot="18388853">
            <a:off x="4548290" y="3533305"/>
            <a:ext cx="366336" cy="2408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C02184-FA8B-4E6A-BC36-50F96AC2E3BF}"/>
              </a:ext>
            </a:extLst>
          </p:cNvPr>
          <p:cNvSpPr/>
          <p:nvPr/>
        </p:nvSpPr>
        <p:spPr>
          <a:xfrm>
            <a:off x="6775559" y="2008778"/>
            <a:ext cx="436039" cy="1848788"/>
          </a:xfrm>
          <a:prstGeom prst="rect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104DF159-DB28-448A-A225-7E7210431219}"/>
              </a:ext>
            </a:extLst>
          </p:cNvPr>
          <p:cNvSpPr/>
          <p:nvPr/>
        </p:nvSpPr>
        <p:spPr>
          <a:xfrm>
            <a:off x="6347050" y="2793470"/>
            <a:ext cx="319419" cy="1716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21">
            <a:extLst>
              <a:ext uri="{FF2B5EF4-FFF2-40B4-BE49-F238E27FC236}">
                <a16:creationId xmlns:a16="http://schemas.microsoft.com/office/drawing/2014/main" id="{531451DB-E326-4232-93AE-27D81EC15041}"/>
              </a:ext>
            </a:extLst>
          </p:cNvPr>
          <p:cNvSpPr/>
          <p:nvPr/>
        </p:nvSpPr>
        <p:spPr>
          <a:xfrm>
            <a:off x="2831616" y="4040293"/>
            <a:ext cx="308946" cy="2387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9">
            <a:extLst>
              <a:ext uri="{FF2B5EF4-FFF2-40B4-BE49-F238E27FC236}">
                <a16:creationId xmlns:a16="http://schemas.microsoft.com/office/drawing/2014/main" id="{7FE753B4-2A96-4D27-8F64-591DB58B2107}"/>
              </a:ext>
            </a:extLst>
          </p:cNvPr>
          <p:cNvSpPr/>
          <p:nvPr/>
        </p:nvSpPr>
        <p:spPr>
          <a:xfrm>
            <a:off x="7320688" y="2811825"/>
            <a:ext cx="493787" cy="211156"/>
          </a:xfrm>
          <a:prstGeom prst="rightArrow">
            <a:avLst/>
          </a:prstGeom>
          <a:solidFill>
            <a:srgbClr val="FF5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BBD4B-FF51-49BE-B14E-E67C572DD172}"/>
              </a:ext>
            </a:extLst>
          </p:cNvPr>
          <p:cNvSpPr txBox="1"/>
          <p:nvPr/>
        </p:nvSpPr>
        <p:spPr>
          <a:xfrm>
            <a:off x="3114398" y="3863048"/>
            <a:ext cx="136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</a:t>
            </a:r>
          </a:p>
          <a:p>
            <a:pPr algn="ctr"/>
            <a:r>
              <a:rPr lang="en-US" dirty="0"/>
              <a:t>(ResNet34)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1BF5-A0C5-4424-A62F-3CBC587AAE8D}"/>
              </a:ext>
            </a:extLst>
          </p:cNvPr>
          <p:cNvSpPr txBox="1"/>
          <p:nvPr/>
        </p:nvSpPr>
        <p:spPr>
          <a:xfrm>
            <a:off x="4874275" y="2755561"/>
            <a:ext cx="147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55C56-9656-41BC-8D0F-F09798489AA2}"/>
              </a:ext>
            </a:extLst>
          </p:cNvPr>
          <p:cNvSpPr txBox="1"/>
          <p:nvPr/>
        </p:nvSpPr>
        <p:spPr>
          <a:xfrm rot="5400000">
            <a:off x="6245589" y="2775901"/>
            <a:ext cx="158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Post-processing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EA7D02F5-4F4E-4227-8182-2A78534AED81}"/>
              </a:ext>
            </a:extLst>
          </p:cNvPr>
          <p:cNvSpPr/>
          <p:nvPr/>
        </p:nvSpPr>
        <p:spPr>
          <a:xfrm rot="16200000">
            <a:off x="4824960" y="4655972"/>
            <a:ext cx="1659532" cy="1366345"/>
          </a:xfrm>
          <a:prstGeom prst="trapezoid">
            <a:avLst>
              <a:gd name="adj" fmla="val 4731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127FCB-E1F0-47ED-B52B-D746032FE458}"/>
              </a:ext>
            </a:extLst>
          </p:cNvPr>
          <p:cNvSpPr txBox="1"/>
          <p:nvPr/>
        </p:nvSpPr>
        <p:spPr>
          <a:xfrm>
            <a:off x="4937184" y="5083558"/>
            <a:ext cx="145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</a:t>
            </a:r>
          </a:p>
          <a:p>
            <a:pPr algn="ctr"/>
            <a:r>
              <a:rPr lang="en-US" dirty="0"/>
              <a:t>Decoder</a:t>
            </a:r>
          </a:p>
        </p:txBody>
      </p:sp>
      <p:sp>
        <p:nvSpPr>
          <p:cNvPr id="35" name="Right Arrow 8">
            <a:extLst>
              <a:ext uri="{FF2B5EF4-FFF2-40B4-BE49-F238E27FC236}">
                <a16:creationId xmlns:a16="http://schemas.microsoft.com/office/drawing/2014/main" id="{F9585818-3628-4A55-8C5C-CE36FCD24D92}"/>
              </a:ext>
            </a:extLst>
          </p:cNvPr>
          <p:cNvSpPr/>
          <p:nvPr/>
        </p:nvSpPr>
        <p:spPr>
          <a:xfrm rot="2572189">
            <a:off x="4548426" y="4674797"/>
            <a:ext cx="335067" cy="24382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E77D64-7AAF-4728-8D8A-2E72F2E1793E}"/>
              </a:ext>
            </a:extLst>
          </p:cNvPr>
          <p:cNvSpPr/>
          <p:nvPr/>
        </p:nvSpPr>
        <p:spPr>
          <a:xfrm>
            <a:off x="8635999" y="4866464"/>
            <a:ext cx="2228916" cy="1222223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ight Arrow 12">
            <a:extLst>
              <a:ext uri="{FF2B5EF4-FFF2-40B4-BE49-F238E27FC236}">
                <a16:creationId xmlns:a16="http://schemas.microsoft.com/office/drawing/2014/main" id="{FB0A2DA3-6BE0-4562-BD0B-A18C34FDC0FB}"/>
              </a:ext>
            </a:extLst>
          </p:cNvPr>
          <p:cNvSpPr/>
          <p:nvPr/>
        </p:nvSpPr>
        <p:spPr>
          <a:xfrm>
            <a:off x="6457774" y="5265401"/>
            <a:ext cx="2093352" cy="2826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8D08062-A9D9-4DD5-8733-85CB66A7CCB4}"/>
              </a:ext>
            </a:extLst>
          </p:cNvPr>
          <p:cNvGrpSpPr/>
          <p:nvPr/>
        </p:nvGrpSpPr>
        <p:grpSpPr>
          <a:xfrm>
            <a:off x="7912208" y="1995040"/>
            <a:ext cx="2975151" cy="2164607"/>
            <a:chOff x="7846999" y="1613349"/>
            <a:chExt cx="3756960" cy="2674883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8E2CA40F-AD7B-47D7-87BE-28E0ACCE41DE}"/>
                </a:ext>
              </a:extLst>
            </p:cNvPr>
            <p:cNvGrpSpPr/>
            <p:nvPr/>
          </p:nvGrpSpPr>
          <p:grpSpPr>
            <a:xfrm>
              <a:off x="7846999" y="1613349"/>
              <a:ext cx="3706141" cy="2674883"/>
              <a:chOff x="8024892" y="2324823"/>
              <a:chExt cx="4506516" cy="3488998"/>
            </a:xfrm>
          </p:grpSpPr>
          <p:pic>
            <p:nvPicPr>
              <p:cNvPr id="39" name="Picture 8">
                <a:extLst>
                  <a:ext uri="{FF2B5EF4-FFF2-40B4-BE49-F238E27FC236}">
                    <a16:creationId xmlns:a16="http://schemas.microsoft.com/office/drawing/2014/main" id="{FCF84468-1C8C-4500-9736-3A2D9BD39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38" t="67906" r="59886" b="-223"/>
              <a:stretch/>
            </p:blipFill>
            <p:spPr>
              <a:xfrm>
                <a:off x="8024892" y="2324823"/>
                <a:ext cx="2280744" cy="1639614"/>
              </a:xfrm>
              <a:prstGeom prst="rect">
                <a:avLst/>
              </a:prstGeom>
            </p:spPr>
          </p:pic>
          <p:pic>
            <p:nvPicPr>
              <p:cNvPr id="40" name="Picture 9">
                <a:extLst>
                  <a:ext uri="{FF2B5EF4-FFF2-40B4-BE49-F238E27FC236}">
                    <a16:creationId xmlns:a16="http://schemas.microsoft.com/office/drawing/2014/main" id="{5601CA85-8678-4C54-B158-35878A7775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23" t="68319" r="39972" b="606"/>
              <a:stretch/>
            </p:blipFill>
            <p:spPr>
              <a:xfrm>
                <a:off x="10313724" y="2359437"/>
                <a:ext cx="2217684" cy="1576553"/>
              </a:xfrm>
              <a:prstGeom prst="rect">
                <a:avLst/>
              </a:prstGeom>
            </p:spPr>
          </p:pic>
          <p:pic>
            <p:nvPicPr>
              <p:cNvPr id="41" name="Picture 10">
                <a:extLst>
                  <a:ext uri="{FF2B5EF4-FFF2-40B4-BE49-F238E27FC236}">
                    <a16:creationId xmlns:a16="http://schemas.microsoft.com/office/drawing/2014/main" id="{F2F81402-F104-4C30-B43E-5280200E4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28" t="68528" r="20153" b="-2709"/>
              <a:stretch/>
            </p:blipFill>
            <p:spPr>
              <a:xfrm>
                <a:off x="8119485" y="4079612"/>
                <a:ext cx="2186151" cy="1734209"/>
              </a:xfrm>
              <a:prstGeom prst="rect">
                <a:avLst/>
              </a:prstGeom>
            </p:spPr>
          </p:pic>
          <p:pic>
            <p:nvPicPr>
              <p:cNvPr id="42" name="Picture 11">
                <a:extLst>
                  <a:ext uri="{FF2B5EF4-FFF2-40B4-BE49-F238E27FC236}">
                    <a16:creationId xmlns:a16="http://schemas.microsoft.com/office/drawing/2014/main" id="{311C6765-3E4A-4E83-A72C-DAAB870F37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42" t="67906"/>
              <a:stretch/>
            </p:blipFill>
            <p:spPr>
              <a:xfrm>
                <a:off x="10296054" y="4066653"/>
                <a:ext cx="2212510" cy="1628283"/>
              </a:xfrm>
              <a:prstGeom prst="rect">
                <a:avLst/>
              </a:prstGeom>
            </p:spPr>
          </p:pic>
        </p:grpSp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C672411C-5D3F-407E-A125-0DAF431B0420}"/>
                </a:ext>
              </a:extLst>
            </p:cNvPr>
            <p:cNvSpPr/>
            <p:nvPr/>
          </p:nvSpPr>
          <p:spPr>
            <a:xfrm>
              <a:off x="7889653" y="1639886"/>
              <a:ext cx="3714306" cy="2557201"/>
            </a:xfrm>
            <a:prstGeom prst="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269E0C3-D4C6-4AD9-9A74-D71024AF1C6B}"/>
              </a:ext>
            </a:extLst>
          </p:cNvPr>
          <p:cNvSpPr txBox="1"/>
          <p:nvPr/>
        </p:nvSpPr>
        <p:spPr>
          <a:xfrm>
            <a:off x="1316222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</a:t>
            </a:r>
            <a:r>
              <a:rPr lang="en-US" dirty="0">
                <a:solidFill>
                  <a:srgbClr val="E01C83"/>
                </a:solidFill>
              </a:rPr>
              <a:t>Final architecture – No skips in both decoders </a:t>
            </a:r>
            <a:r>
              <a:rPr lang="en-US" dirty="0"/>
              <a:t>&gt; Results &gt; Conclusions&gt; …</a:t>
            </a:r>
          </a:p>
        </p:txBody>
      </p:sp>
    </p:spTree>
    <p:extLst>
      <p:ext uri="{BB962C8B-B14F-4D97-AF65-F5344CB8AC3E}">
        <p14:creationId xmlns:p14="http://schemas.microsoft.com/office/powerpoint/2010/main" val="862971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>
            <a:extLst>
              <a:ext uri="{FF2B5EF4-FFF2-40B4-BE49-F238E27FC236}">
                <a16:creationId xmlns:a16="http://schemas.microsoft.com/office/drawing/2014/main" id="{63B7F71F-151D-45CE-8A05-CEEC35A4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41" y="569332"/>
            <a:ext cx="10459617" cy="1478570"/>
          </a:xfrm>
        </p:spPr>
        <p:txBody>
          <a:bodyPr>
            <a:normAutofit/>
          </a:bodyPr>
          <a:lstStyle/>
          <a:p>
            <a:r>
              <a:rPr lang="en-US" dirty="0"/>
              <a:t>Final Architecture:</a:t>
            </a:r>
            <a:br>
              <a:rPr lang="en-US" dirty="0"/>
            </a:br>
            <a:r>
              <a:rPr lang="en-US" dirty="0"/>
              <a:t>No skips in both decoders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78E5B83-B985-468F-AE40-0C1F1B56442D}"/>
              </a:ext>
            </a:extLst>
          </p:cNvPr>
          <p:cNvGrpSpPr/>
          <p:nvPr/>
        </p:nvGrpSpPr>
        <p:grpSpPr>
          <a:xfrm>
            <a:off x="591491" y="1779520"/>
            <a:ext cx="10173919" cy="4913200"/>
            <a:chOff x="912002" y="1588781"/>
            <a:chExt cx="10382336" cy="507848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5D4FD8-7A81-4CCA-A21A-377F00A47CFC}"/>
                </a:ext>
              </a:extLst>
            </p:cNvPr>
            <p:cNvSpPr/>
            <p:nvPr/>
          </p:nvSpPr>
          <p:spPr>
            <a:xfrm>
              <a:off x="1208969" y="2326828"/>
              <a:ext cx="45719" cy="276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00BF6BC-F9B6-462B-93E6-3AD4318BCB72}"/>
                </a:ext>
              </a:extLst>
            </p:cNvPr>
            <p:cNvSpPr/>
            <p:nvPr/>
          </p:nvSpPr>
          <p:spPr>
            <a:xfrm>
              <a:off x="1337364" y="2410862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79B6C87D-C296-4D1E-A3EB-2FFAF892425C}"/>
                </a:ext>
              </a:extLst>
            </p:cNvPr>
            <p:cNvSpPr/>
            <p:nvPr/>
          </p:nvSpPr>
          <p:spPr>
            <a:xfrm>
              <a:off x="2339689" y="3190132"/>
              <a:ext cx="165977" cy="209963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DD4BD4-69EC-4926-B9CA-4019F9A6E3F4}"/>
                </a:ext>
              </a:extLst>
            </p:cNvPr>
            <p:cNvSpPr txBox="1"/>
            <p:nvPr/>
          </p:nvSpPr>
          <p:spPr>
            <a:xfrm>
              <a:off x="912002" y="1715542"/>
              <a:ext cx="88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</a:t>
              </a:r>
            </a:p>
            <a:p>
              <a:pPr algn="ctr"/>
              <a:r>
                <a:rPr lang="en-US" dirty="0"/>
                <a:t>Image</a:t>
              </a:r>
              <a:endParaRPr lang="en-IL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C1B0BA-E8E6-488A-A881-CFA0E69ED268}"/>
                </a:ext>
              </a:extLst>
            </p:cNvPr>
            <p:cNvSpPr/>
            <p:nvPr/>
          </p:nvSpPr>
          <p:spPr>
            <a:xfrm>
              <a:off x="1519858" y="2333298"/>
              <a:ext cx="165975" cy="276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942AE8CA-2B93-4797-A15E-ADE9392111D1}"/>
                </a:ext>
              </a:extLst>
            </p:cNvPr>
            <p:cNvSpPr/>
            <p:nvPr/>
          </p:nvSpPr>
          <p:spPr>
            <a:xfrm>
              <a:off x="1523070" y="2647601"/>
              <a:ext cx="165977" cy="209963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3D8938D-1273-41EB-A71A-DFA9980BCCC2}"/>
                </a:ext>
              </a:extLst>
            </p:cNvPr>
            <p:cNvSpPr/>
            <p:nvPr/>
          </p:nvSpPr>
          <p:spPr>
            <a:xfrm>
              <a:off x="2339689" y="3441225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7AF7FA8-6BE4-454D-B3E8-9B537ABA61CF}"/>
                </a:ext>
              </a:extLst>
            </p:cNvPr>
            <p:cNvSpPr/>
            <p:nvPr/>
          </p:nvSpPr>
          <p:spPr>
            <a:xfrm>
              <a:off x="2550949" y="3498505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691142B2-90BF-44A5-9BEF-85DFB5AED036}"/>
                </a:ext>
              </a:extLst>
            </p:cNvPr>
            <p:cNvSpPr/>
            <p:nvPr/>
          </p:nvSpPr>
          <p:spPr>
            <a:xfrm>
              <a:off x="2983549" y="3511230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89C4E-A5CB-4F26-8587-5A38A262D8C1}"/>
                </a:ext>
              </a:extLst>
            </p:cNvPr>
            <p:cNvSpPr/>
            <p:nvPr/>
          </p:nvSpPr>
          <p:spPr>
            <a:xfrm>
              <a:off x="2729549" y="3443054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7D4FEE-989A-49B1-8320-D6837A088DE5}"/>
                </a:ext>
              </a:extLst>
            </p:cNvPr>
            <p:cNvSpPr/>
            <p:nvPr/>
          </p:nvSpPr>
          <p:spPr>
            <a:xfrm>
              <a:off x="3166075" y="3440867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9874FE94-2160-4553-B227-CDD57A2F4A08}"/>
                </a:ext>
              </a:extLst>
            </p:cNvPr>
            <p:cNvSpPr/>
            <p:nvPr/>
          </p:nvSpPr>
          <p:spPr>
            <a:xfrm>
              <a:off x="3178408" y="3733056"/>
              <a:ext cx="165977" cy="209963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83F3687-9CF7-4EF6-87DD-D0C41F13C049}"/>
                </a:ext>
              </a:extLst>
            </p:cNvPr>
            <p:cNvSpPr/>
            <p:nvPr/>
          </p:nvSpPr>
          <p:spPr>
            <a:xfrm>
              <a:off x="1513431" y="2876639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3" name="Arrow: Right 192">
              <a:extLst>
                <a:ext uri="{FF2B5EF4-FFF2-40B4-BE49-F238E27FC236}">
                  <a16:creationId xmlns:a16="http://schemas.microsoft.com/office/drawing/2014/main" id="{286E6FBB-2156-4A48-830C-983930888A1F}"/>
                </a:ext>
              </a:extLst>
            </p:cNvPr>
            <p:cNvSpPr/>
            <p:nvPr/>
          </p:nvSpPr>
          <p:spPr>
            <a:xfrm>
              <a:off x="1734216" y="2943444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4" name="Arrow: Right 193">
              <a:extLst>
                <a:ext uri="{FF2B5EF4-FFF2-40B4-BE49-F238E27FC236}">
                  <a16:creationId xmlns:a16="http://schemas.microsoft.com/office/drawing/2014/main" id="{3F1C27CB-6253-4141-8E92-5FAF6866E983}"/>
                </a:ext>
              </a:extLst>
            </p:cNvPr>
            <p:cNvSpPr/>
            <p:nvPr/>
          </p:nvSpPr>
          <p:spPr>
            <a:xfrm>
              <a:off x="2157291" y="2946644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1ABD8C4-A30D-41ED-A2C4-1A8FE8977A7B}"/>
                </a:ext>
              </a:extLst>
            </p:cNvPr>
            <p:cNvSpPr/>
            <p:nvPr/>
          </p:nvSpPr>
          <p:spPr>
            <a:xfrm>
              <a:off x="1903291" y="2878468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5A500B9-6659-481F-8925-8EBFD90FAC43}"/>
                </a:ext>
              </a:extLst>
            </p:cNvPr>
            <p:cNvSpPr/>
            <p:nvPr/>
          </p:nvSpPr>
          <p:spPr>
            <a:xfrm>
              <a:off x="2330292" y="2876281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8C38B39-E874-49A6-92DB-3CF58AFFD245}"/>
                </a:ext>
              </a:extLst>
            </p:cNvPr>
            <p:cNvSpPr/>
            <p:nvPr/>
          </p:nvSpPr>
          <p:spPr>
            <a:xfrm>
              <a:off x="3166075" y="3971893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3" name="Arrow: Right 202">
              <a:extLst>
                <a:ext uri="{FF2B5EF4-FFF2-40B4-BE49-F238E27FC236}">
                  <a16:creationId xmlns:a16="http://schemas.microsoft.com/office/drawing/2014/main" id="{6943A647-DE46-450C-AD3F-937F09F30C91}"/>
                </a:ext>
              </a:extLst>
            </p:cNvPr>
            <p:cNvSpPr/>
            <p:nvPr/>
          </p:nvSpPr>
          <p:spPr>
            <a:xfrm>
              <a:off x="3386860" y="4038698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04" name="Arrow: Right 203">
              <a:extLst>
                <a:ext uri="{FF2B5EF4-FFF2-40B4-BE49-F238E27FC236}">
                  <a16:creationId xmlns:a16="http://schemas.microsoft.com/office/drawing/2014/main" id="{D9F9C86A-0C3A-4EF9-8F3B-42033C4FDEDF}"/>
                </a:ext>
              </a:extLst>
            </p:cNvPr>
            <p:cNvSpPr/>
            <p:nvPr/>
          </p:nvSpPr>
          <p:spPr>
            <a:xfrm>
              <a:off x="3809935" y="4041898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8A5296C-0D74-4606-A7EF-205A2B436607}"/>
                </a:ext>
              </a:extLst>
            </p:cNvPr>
            <p:cNvSpPr/>
            <p:nvPr/>
          </p:nvSpPr>
          <p:spPr>
            <a:xfrm>
              <a:off x="3555935" y="3973722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598B83-93E1-451B-BD8F-8097E2E6D483}"/>
                </a:ext>
              </a:extLst>
            </p:cNvPr>
            <p:cNvSpPr/>
            <p:nvPr/>
          </p:nvSpPr>
          <p:spPr>
            <a:xfrm>
              <a:off x="4005510" y="3973722"/>
              <a:ext cx="172402" cy="24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00B36638-EEF1-4755-9858-ABF96350235B}"/>
                </a:ext>
              </a:extLst>
            </p:cNvPr>
            <p:cNvSpPr/>
            <p:nvPr/>
          </p:nvSpPr>
          <p:spPr>
            <a:xfrm>
              <a:off x="4991525" y="3421490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8" name="Arrow: Right 217">
              <a:extLst>
                <a:ext uri="{FF2B5EF4-FFF2-40B4-BE49-F238E27FC236}">
                  <a16:creationId xmlns:a16="http://schemas.microsoft.com/office/drawing/2014/main" id="{BD416AF7-AC62-4702-8B36-675A760D7405}"/>
                </a:ext>
              </a:extLst>
            </p:cNvPr>
            <p:cNvSpPr/>
            <p:nvPr/>
          </p:nvSpPr>
          <p:spPr>
            <a:xfrm>
              <a:off x="5235667" y="3499596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19" name="Arrow: Right 218">
              <a:extLst>
                <a:ext uri="{FF2B5EF4-FFF2-40B4-BE49-F238E27FC236}">
                  <a16:creationId xmlns:a16="http://schemas.microsoft.com/office/drawing/2014/main" id="{8A753D5A-EA71-4CEC-81DC-CB6842765F29}"/>
                </a:ext>
              </a:extLst>
            </p:cNvPr>
            <p:cNvSpPr/>
            <p:nvPr/>
          </p:nvSpPr>
          <p:spPr>
            <a:xfrm>
              <a:off x="5654042" y="3512321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AA2937-DA03-418C-8166-9CC7438616B3}"/>
                </a:ext>
              </a:extLst>
            </p:cNvPr>
            <p:cNvSpPr/>
            <p:nvPr/>
          </p:nvSpPr>
          <p:spPr>
            <a:xfrm>
              <a:off x="5410957" y="3419816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948782C-570D-4D3C-912F-AA7A0501EA7A}"/>
                </a:ext>
              </a:extLst>
            </p:cNvPr>
            <p:cNvSpPr/>
            <p:nvPr/>
          </p:nvSpPr>
          <p:spPr>
            <a:xfrm>
              <a:off x="5836261" y="3417628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30E1500F-1E9E-4441-B22A-3BF7D4D6C422}"/>
                </a:ext>
              </a:extLst>
            </p:cNvPr>
            <p:cNvSpPr/>
            <p:nvPr/>
          </p:nvSpPr>
          <p:spPr>
            <a:xfrm>
              <a:off x="5828796" y="2830775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5" name="Arrow: Right 224">
              <a:extLst>
                <a:ext uri="{FF2B5EF4-FFF2-40B4-BE49-F238E27FC236}">
                  <a16:creationId xmlns:a16="http://schemas.microsoft.com/office/drawing/2014/main" id="{6F1C2E5C-97D4-4496-96B5-E29FF7D3064C}"/>
                </a:ext>
              </a:extLst>
            </p:cNvPr>
            <p:cNvSpPr/>
            <p:nvPr/>
          </p:nvSpPr>
          <p:spPr>
            <a:xfrm>
              <a:off x="6078981" y="2886007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26" name="Arrow: Right 225">
              <a:extLst>
                <a:ext uri="{FF2B5EF4-FFF2-40B4-BE49-F238E27FC236}">
                  <a16:creationId xmlns:a16="http://schemas.microsoft.com/office/drawing/2014/main" id="{B5235532-9861-4D46-A56E-5DE893019C5A}"/>
                </a:ext>
              </a:extLst>
            </p:cNvPr>
            <p:cNvSpPr/>
            <p:nvPr/>
          </p:nvSpPr>
          <p:spPr>
            <a:xfrm>
              <a:off x="6473606" y="2898733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F5C3CCE-A46B-4CED-9EF8-B57E143EB62C}"/>
                </a:ext>
              </a:extLst>
            </p:cNvPr>
            <p:cNvSpPr/>
            <p:nvPr/>
          </p:nvSpPr>
          <p:spPr>
            <a:xfrm>
              <a:off x="6243353" y="2832604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3B4FA19-4790-4E7C-A07C-963B25990E3B}"/>
                </a:ext>
              </a:extLst>
            </p:cNvPr>
            <p:cNvSpPr/>
            <p:nvPr/>
          </p:nvSpPr>
          <p:spPr>
            <a:xfrm>
              <a:off x="6651432" y="2830417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0" name="Arrow: Down 229">
              <a:extLst>
                <a:ext uri="{FF2B5EF4-FFF2-40B4-BE49-F238E27FC236}">
                  <a16:creationId xmlns:a16="http://schemas.microsoft.com/office/drawing/2014/main" id="{AB8991B5-75A0-4347-98D7-6287AB9D6202}"/>
                </a:ext>
              </a:extLst>
            </p:cNvPr>
            <p:cNvSpPr/>
            <p:nvPr/>
          </p:nvSpPr>
          <p:spPr>
            <a:xfrm rot="10800000">
              <a:off x="5845550" y="3138156"/>
              <a:ext cx="165977" cy="20996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6EB51CB-5AA3-4FEC-967A-71A47D266378}"/>
                </a:ext>
              </a:extLst>
            </p:cNvPr>
            <p:cNvSpPr/>
            <p:nvPr/>
          </p:nvSpPr>
          <p:spPr>
            <a:xfrm>
              <a:off x="4789137" y="3421487"/>
              <a:ext cx="172402" cy="2855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E53E974-F85E-492F-9F85-953A2B71F681}"/>
                </a:ext>
              </a:extLst>
            </p:cNvPr>
            <p:cNvSpPr/>
            <p:nvPr/>
          </p:nvSpPr>
          <p:spPr>
            <a:xfrm>
              <a:off x="5645135" y="2830417"/>
              <a:ext cx="172402" cy="253958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8A4703F-184B-418B-BE55-4A31F28AC8D3}"/>
                </a:ext>
              </a:extLst>
            </p:cNvPr>
            <p:cNvSpPr/>
            <p:nvPr/>
          </p:nvSpPr>
          <p:spPr>
            <a:xfrm>
              <a:off x="6658652" y="2268588"/>
              <a:ext cx="172402" cy="2438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252444F-169B-4E5E-94AD-3D15BEDA6C73}"/>
                </a:ext>
              </a:extLst>
            </p:cNvPr>
            <p:cNvSpPr/>
            <p:nvPr/>
          </p:nvSpPr>
          <p:spPr>
            <a:xfrm>
              <a:off x="7063298" y="2268588"/>
              <a:ext cx="172402" cy="2438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5" name="Arrow: Right 234">
              <a:extLst>
                <a:ext uri="{FF2B5EF4-FFF2-40B4-BE49-F238E27FC236}">
                  <a16:creationId xmlns:a16="http://schemas.microsoft.com/office/drawing/2014/main" id="{0185B4F9-7E2E-4977-BBA3-CBD1EEB2FD3A}"/>
                </a:ext>
              </a:extLst>
            </p:cNvPr>
            <p:cNvSpPr/>
            <p:nvPr/>
          </p:nvSpPr>
          <p:spPr>
            <a:xfrm>
              <a:off x="6884524" y="2335633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1C804B3-60BD-416A-BFE7-CB72E82A7B28}"/>
                </a:ext>
              </a:extLst>
            </p:cNvPr>
            <p:cNvSpPr/>
            <p:nvPr/>
          </p:nvSpPr>
          <p:spPr>
            <a:xfrm>
              <a:off x="7471559" y="2268588"/>
              <a:ext cx="172402" cy="2438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8" name="Arrow: Right 237">
              <a:extLst>
                <a:ext uri="{FF2B5EF4-FFF2-40B4-BE49-F238E27FC236}">
                  <a16:creationId xmlns:a16="http://schemas.microsoft.com/office/drawing/2014/main" id="{E3CC4859-F2AC-43DC-ABC3-B0ADA987366F}"/>
                </a:ext>
              </a:extLst>
            </p:cNvPr>
            <p:cNvSpPr/>
            <p:nvPr/>
          </p:nvSpPr>
          <p:spPr>
            <a:xfrm>
              <a:off x="7292785" y="2335633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3BF9F1B6-1ECC-49DB-8A0F-B8364EB6B9FC}"/>
                </a:ext>
              </a:extLst>
            </p:cNvPr>
            <p:cNvSpPr/>
            <p:nvPr/>
          </p:nvSpPr>
          <p:spPr>
            <a:xfrm>
              <a:off x="6454727" y="2268588"/>
              <a:ext cx="172402" cy="243839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0" name="Arrow: Down 239">
              <a:extLst>
                <a:ext uri="{FF2B5EF4-FFF2-40B4-BE49-F238E27FC236}">
                  <a16:creationId xmlns:a16="http://schemas.microsoft.com/office/drawing/2014/main" id="{35B365D3-2B12-4E02-A4D7-F6B6DAE13D7F}"/>
                </a:ext>
              </a:extLst>
            </p:cNvPr>
            <p:cNvSpPr/>
            <p:nvPr/>
          </p:nvSpPr>
          <p:spPr>
            <a:xfrm rot="10800000">
              <a:off x="6654155" y="2578667"/>
              <a:ext cx="165977" cy="20996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1" name="Arrow: Down 240">
              <a:extLst>
                <a:ext uri="{FF2B5EF4-FFF2-40B4-BE49-F238E27FC236}">
                  <a16:creationId xmlns:a16="http://schemas.microsoft.com/office/drawing/2014/main" id="{8C960EC4-49A6-44EE-872C-2A7AE43CEF2D}"/>
                </a:ext>
              </a:extLst>
            </p:cNvPr>
            <p:cNvSpPr/>
            <p:nvPr/>
          </p:nvSpPr>
          <p:spPr>
            <a:xfrm rot="10800000">
              <a:off x="7471843" y="2031936"/>
              <a:ext cx="165977" cy="20996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78E1FCB0-AADD-4A91-B3B4-23799BD0B759}"/>
                </a:ext>
              </a:extLst>
            </p:cNvPr>
            <p:cNvSpPr/>
            <p:nvPr/>
          </p:nvSpPr>
          <p:spPr>
            <a:xfrm>
              <a:off x="7470845" y="1676220"/>
              <a:ext cx="172402" cy="304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91C1832-4BE5-4E86-BBDB-A3AF6051E674}"/>
                </a:ext>
              </a:extLst>
            </p:cNvPr>
            <p:cNvSpPr/>
            <p:nvPr/>
          </p:nvSpPr>
          <p:spPr>
            <a:xfrm>
              <a:off x="7922991" y="1676220"/>
              <a:ext cx="172402" cy="304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90A47C2B-FA39-484D-AFB4-18A1DCC3F3F2}"/>
                </a:ext>
              </a:extLst>
            </p:cNvPr>
            <p:cNvSpPr/>
            <p:nvPr/>
          </p:nvSpPr>
          <p:spPr>
            <a:xfrm>
              <a:off x="7708592" y="1775754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71E55BC-3264-4F11-8A71-C3DD40F9F173}"/>
                </a:ext>
              </a:extLst>
            </p:cNvPr>
            <p:cNvSpPr/>
            <p:nvPr/>
          </p:nvSpPr>
          <p:spPr>
            <a:xfrm>
              <a:off x="8366877" y="1676220"/>
              <a:ext cx="172402" cy="304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6" name="Arrow: Right 245">
              <a:extLst>
                <a:ext uri="{FF2B5EF4-FFF2-40B4-BE49-F238E27FC236}">
                  <a16:creationId xmlns:a16="http://schemas.microsoft.com/office/drawing/2014/main" id="{FEF7954A-DC5C-4548-9103-A4704FBEE087}"/>
                </a:ext>
              </a:extLst>
            </p:cNvPr>
            <p:cNvSpPr/>
            <p:nvPr/>
          </p:nvSpPr>
          <p:spPr>
            <a:xfrm>
              <a:off x="8152478" y="1775754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EAA2BE12-BDAA-422A-AF70-5A335515C2A7}"/>
                </a:ext>
              </a:extLst>
            </p:cNvPr>
            <p:cNvSpPr/>
            <p:nvPr/>
          </p:nvSpPr>
          <p:spPr>
            <a:xfrm>
              <a:off x="7259373" y="1671123"/>
              <a:ext cx="172402" cy="304799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4" name="Arrow: Right 253">
              <a:extLst>
                <a:ext uri="{FF2B5EF4-FFF2-40B4-BE49-F238E27FC236}">
                  <a16:creationId xmlns:a16="http://schemas.microsoft.com/office/drawing/2014/main" id="{38D48195-B980-415C-A09A-25ECDEA6412A}"/>
                </a:ext>
              </a:extLst>
            </p:cNvPr>
            <p:cNvSpPr/>
            <p:nvPr/>
          </p:nvSpPr>
          <p:spPr>
            <a:xfrm>
              <a:off x="3424764" y="3420218"/>
              <a:ext cx="1301160" cy="285562"/>
            </a:xfrm>
            <a:prstGeom prst="rightArrow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256</a:t>
              </a:r>
              <a:endParaRPr lang="en-IL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A75F71A-8205-4213-8F37-130FBD7368E7}"/>
                </a:ext>
              </a:extLst>
            </p:cNvPr>
            <p:cNvSpPr txBox="1"/>
            <p:nvPr/>
          </p:nvSpPr>
          <p:spPr>
            <a:xfrm>
              <a:off x="3675229" y="3198255"/>
              <a:ext cx="910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Level 1</a:t>
              </a:r>
              <a:endParaRPr lang="en-IL" sz="1600" dirty="0">
                <a:solidFill>
                  <a:schemeClr val="accent5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995942-0B43-4142-977A-D28373724EA5}"/>
                </a:ext>
              </a:extLst>
            </p:cNvPr>
            <p:cNvGrpSpPr/>
            <p:nvPr/>
          </p:nvGrpSpPr>
          <p:grpSpPr>
            <a:xfrm>
              <a:off x="9157421" y="2950584"/>
              <a:ext cx="2136917" cy="1738736"/>
              <a:chOff x="9052336" y="3181007"/>
              <a:chExt cx="2136917" cy="1738736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11FF2D8-AAB2-40A6-8FD8-8CBAAFBEE6FA}"/>
                  </a:ext>
                </a:extLst>
              </p:cNvPr>
              <p:cNvSpPr/>
              <p:nvPr/>
            </p:nvSpPr>
            <p:spPr>
              <a:xfrm>
                <a:off x="9052336" y="3181007"/>
                <a:ext cx="2136917" cy="1738736"/>
              </a:xfrm>
              <a:prstGeom prst="rect">
                <a:avLst/>
              </a:prstGeom>
              <a:gradFill flip="none" rotWithShape="1">
                <a:gsLst>
                  <a:gs pos="8000">
                    <a:schemeClr val="bg2">
                      <a:lumMod val="75000"/>
                    </a:schemeClr>
                  </a:gs>
                  <a:gs pos="100000">
                    <a:schemeClr val="bg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6" name="Arrow: Right 135">
                <a:extLst>
                  <a:ext uri="{FF2B5EF4-FFF2-40B4-BE49-F238E27FC236}">
                    <a16:creationId xmlns:a16="http://schemas.microsoft.com/office/drawing/2014/main" id="{5CA37B02-F6B2-4D52-BFE0-5B6A3E13989F}"/>
                  </a:ext>
                </a:extLst>
              </p:cNvPr>
              <p:cNvSpPr/>
              <p:nvPr/>
            </p:nvSpPr>
            <p:spPr>
              <a:xfrm>
                <a:off x="10673358" y="3403606"/>
                <a:ext cx="153425" cy="144000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37" name="Arrow: Right 136">
                <a:extLst>
                  <a:ext uri="{FF2B5EF4-FFF2-40B4-BE49-F238E27FC236}">
                    <a16:creationId xmlns:a16="http://schemas.microsoft.com/office/drawing/2014/main" id="{69F6C553-5FC7-42A4-B5D8-6314BCBA1056}"/>
                  </a:ext>
                </a:extLst>
              </p:cNvPr>
              <p:cNvSpPr/>
              <p:nvPr/>
            </p:nvSpPr>
            <p:spPr>
              <a:xfrm>
                <a:off x="10522300" y="3731148"/>
                <a:ext cx="523151" cy="195309"/>
              </a:xfrm>
              <a:prstGeom prst="right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Arrow: Down 137">
                <a:extLst>
                  <a:ext uri="{FF2B5EF4-FFF2-40B4-BE49-F238E27FC236}">
                    <a16:creationId xmlns:a16="http://schemas.microsoft.com/office/drawing/2014/main" id="{C7B361D5-EECF-4D63-80AF-3A14B45DDB58}"/>
                  </a:ext>
                </a:extLst>
              </p:cNvPr>
              <p:cNvSpPr/>
              <p:nvPr/>
            </p:nvSpPr>
            <p:spPr>
              <a:xfrm>
                <a:off x="10651050" y="4062499"/>
                <a:ext cx="204726" cy="264695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9" name="Arrow: Down 138">
                <a:extLst>
                  <a:ext uri="{FF2B5EF4-FFF2-40B4-BE49-F238E27FC236}">
                    <a16:creationId xmlns:a16="http://schemas.microsoft.com/office/drawing/2014/main" id="{C03EFAB6-EA08-4912-9ACB-D9A49EAE8A7A}"/>
                  </a:ext>
                </a:extLst>
              </p:cNvPr>
              <p:cNvSpPr/>
              <p:nvPr/>
            </p:nvSpPr>
            <p:spPr>
              <a:xfrm rot="10800000">
                <a:off x="10651050" y="4462416"/>
                <a:ext cx="204726" cy="264695"/>
              </a:xfrm>
              <a:prstGeom prst="down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9475A68-2C8C-47E0-BD61-16483AA17B04}"/>
                  </a:ext>
                </a:extLst>
              </p:cNvPr>
              <p:cNvSpPr txBox="1"/>
              <p:nvPr/>
            </p:nvSpPr>
            <p:spPr>
              <a:xfrm>
                <a:off x="9199725" y="3348574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Conv 3x3 ReLU</a:t>
                </a:r>
                <a:endParaRPr lang="en-IL" sz="1200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BA4E659-D9E4-47A1-B3A7-54B83B6E0029}"/>
                  </a:ext>
                </a:extLst>
              </p:cNvPr>
              <p:cNvSpPr txBox="1"/>
              <p:nvPr/>
            </p:nvSpPr>
            <p:spPr>
              <a:xfrm>
                <a:off x="9190391" y="3698854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Crop &amp; Skip</a:t>
                </a:r>
                <a:endParaRPr lang="en-IL" sz="1200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1BB7436-86C2-4FD6-9ADD-89150387BB96}"/>
                  </a:ext>
                </a:extLst>
              </p:cNvPr>
              <p:cNvSpPr txBox="1"/>
              <p:nvPr/>
            </p:nvSpPr>
            <p:spPr>
              <a:xfrm>
                <a:off x="9189062" y="4066922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Max pool</a:t>
                </a:r>
                <a:endParaRPr lang="en-IL" sz="1200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6BAFB0F-2166-420A-9BD3-EB3B17508090}"/>
                  </a:ext>
                </a:extLst>
              </p:cNvPr>
              <p:cNvSpPr txBox="1"/>
              <p:nvPr/>
            </p:nvSpPr>
            <p:spPr>
              <a:xfrm>
                <a:off x="9185949" y="4460955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Up-Conv 2x2</a:t>
                </a:r>
                <a:endParaRPr lang="en-IL" sz="1200" dirty="0"/>
              </a:p>
            </p:txBody>
          </p:sp>
          <p:sp>
            <p:nvSpPr>
              <p:cNvPr id="264" name="Arrow: Right 263">
                <a:extLst>
                  <a:ext uri="{FF2B5EF4-FFF2-40B4-BE49-F238E27FC236}">
                    <a16:creationId xmlns:a16="http://schemas.microsoft.com/office/drawing/2014/main" id="{0E4CAF32-57CA-4D20-A77C-DD04A666D19B}"/>
                  </a:ext>
                </a:extLst>
              </p:cNvPr>
              <p:cNvSpPr/>
              <p:nvPr/>
            </p:nvSpPr>
            <p:spPr>
              <a:xfrm>
                <a:off x="10673358" y="3403606"/>
                <a:ext cx="153425" cy="144000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227EF33-BD96-4567-B3CC-61AAC276AB94}"/>
                  </a:ext>
                </a:extLst>
              </p:cNvPr>
              <p:cNvSpPr txBox="1"/>
              <p:nvPr/>
            </p:nvSpPr>
            <p:spPr>
              <a:xfrm>
                <a:off x="9199725" y="3348574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Conv 3x3 ReLU</a:t>
                </a:r>
                <a:endParaRPr lang="en-IL" sz="1200" dirty="0"/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E2A56CE-DD1D-4E8A-AF66-A4D6FA64AB9C}"/>
                  </a:ext>
                </a:extLst>
              </p:cNvPr>
              <p:cNvSpPr txBox="1"/>
              <p:nvPr/>
            </p:nvSpPr>
            <p:spPr>
              <a:xfrm>
                <a:off x="9190391" y="3698854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Crop &amp; Skip</a:t>
                </a:r>
                <a:endParaRPr lang="en-IL" sz="1200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23B3BB3E-8B32-4D79-A80B-237C0FC4228E}"/>
                  </a:ext>
                </a:extLst>
              </p:cNvPr>
              <p:cNvSpPr txBox="1"/>
              <p:nvPr/>
            </p:nvSpPr>
            <p:spPr>
              <a:xfrm>
                <a:off x="9189062" y="4066922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Max pool</a:t>
                </a:r>
                <a:endParaRPr lang="en-IL" sz="1200" dirty="0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31DE06B-EE34-4D69-AC55-C50069A55815}"/>
                  </a:ext>
                </a:extLst>
              </p:cNvPr>
              <p:cNvSpPr txBox="1"/>
              <p:nvPr/>
            </p:nvSpPr>
            <p:spPr>
              <a:xfrm>
                <a:off x="9185949" y="4460955"/>
                <a:ext cx="1281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Up-Conv 2x2</a:t>
                </a:r>
                <a:endParaRPr lang="en-IL" sz="1200" dirty="0"/>
              </a:p>
            </p:txBody>
          </p:sp>
        </p:grpSp>
        <p:sp>
          <p:nvSpPr>
            <p:cNvPr id="269" name="Arrow: Right 268">
              <a:extLst>
                <a:ext uri="{FF2B5EF4-FFF2-40B4-BE49-F238E27FC236}">
                  <a16:creationId xmlns:a16="http://schemas.microsoft.com/office/drawing/2014/main" id="{722DA1AF-3C4E-4683-B654-6AA051323E05}"/>
                </a:ext>
              </a:extLst>
            </p:cNvPr>
            <p:cNvSpPr/>
            <p:nvPr/>
          </p:nvSpPr>
          <p:spPr>
            <a:xfrm>
              <a:off x="6735295" y="1736481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D9023F14-E78D-4A3C-AA97-8C9375CFA84A}"/>
                </a:ext>
              </a:extLst>
            </p:cNvPr>
            <p:cNvSpPr txBox="1"/>
            <p:nvPr/>
          </p:nvSpPr>
          <p:spPr>
            <a:xfrm>
              <a:off x="6255726" y="1588781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Skip</a:t>
              </a:r>
              <a:endParaRPr lang="en-IL" sz="1200" dirty="0"/>
            </a:p>
          </p:txBody>
        </p:sp>
        <p:sp>
          <p:nvSpPr>
            <p:cNvPr id="271" name="Arrow: Right 270">
              <a:extLst>
                <a:ext uri="{FF2B5EF4-FFF2-40B4-BE49-F238E27FC236}">
                  <a16:creationId xmlns:a16="http://schemas.microsoft.com/office/drawing/2014/main" id="{4F2CD02E-B5FA-4EAC-8A96-CA96AF32B6C6}"/>
                </a:ext>
              </a:extLst>
            </p:cNvPr>
            <p:cNvSpPr/>
            <p:nvPr/>
          </p:nvSpPr>
          <p:spPr>
            <a:xfrm>
              <a:off x="5955641" y="2320884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24C1A4D-6400-4B1F-B85F-CA2700FCB38C}"/>
                </a:ext>
              </a:extLst>
            </p:cNvPr>
            <p:cNvSpPr txBox="1"/>
            <p:nvPr/>
          </p:nvSpPr>
          <p:spPr>
            <a:xfrm>
              <a:off x="5452323" y="2149437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Skip</a:t>
              </a:r>
              <a:endParaRPr lang="en-IL" sz="1200" dirty="0"/>
            </a:p>
          </p:txBody>
        </p:sp>
        <p:sp>
          <p:nvSpPr>
            <p:cNvPr id="273" name="Arrow: Right 272">
              <a:extLst>
                <a:ext uri="{FF2B5EF4-FFF2-40B4-BE49-F238E27FC236}">
                  <a16:creationId xmlns:a16="http://schemas.microsoft.com/office/drawing/2014/main" id="{81CDADB2-13DE-4EE2-AC9B-7FC2F341692B}"/>
                </a:ext>
              </a:extLst>
            </p:cNvPr>
            <p:cNvSpPr/>
            <p:nvPr/>
          </p:nvSpPr>
          <p:spPr>
            <a:xfrm>
              <a:off x="5166745" y="2874516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78B53CF6-7229-47A4-8927-4630688A5390}"/>
                </a:ext>
              </a:extLst>
            </p:cNvPr>
            <p:cNvSpPr txBox="1"/>
            <p:nvPr/>
          </p:nvSpPr>
          <p:spPr>
            <a:xfrm>
              <a:off x="4651549" y="2714943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Skip</a:t>
              </a:r>
              <a:endParaRPr lang="en-IL" sz="1200" dirty="0"/>
            </a:p>
          </p:txBody>
        </p:sp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B9021E48-3703-41FB-9717-DFDFBAB658CC}"/>
                </a:ext>
              </a:extLst>
            </p:cNvPr>
            <p:cNvSpPr/>
            <p:nvPr/>
          </p:nvSpPr>
          <p:spPr>
            <a:xfrm rot="16200000" flipV="1">
              <a:off x="4584814" y="3479536"/>
              <a:ext cx="285562" cy="896413"/>
            </a:xfrm>
            <a:prstGeom prst="bentArrow">
              <a:avLst>
                <a:gd name="adj1" fmla="val 25000"/>
                <a:gd name="adj2" fmla="val 35397"/>
                <a:gd name="adj3" fmla="val 50000"/>
                <a:gd name="adj4" fmla="val 771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  <p:sp>
          <p:nvSpPr>
            <p:cNvPr id="275" name="Arrow: Bent 274">
              <a:extLst>
                <a:ext uri="{FF2B5EF4-FFF2-40B4-BE49-F238E27FC236}">
                  <a16:creationId xmlns:a16="http://schemas.microsoft.com/office/drawing/2014/main" id="{2004F4E6-623D-4632-B1C7-546C83E95BB2}"/>
                </a:ext>
              </a:extLst>
            </p:cNvPr>
            <p:cNvSpPr/>
            <p:nvPr/>
          </p:nvSpPr>
          <p:spPr>
            <a:xfrm rot="16200000" flipH="1" flipV="1">
              <a:off x="4583143" y="3836590"/>
              <a:ext cx="285561" cy="896413"/>
            </a:xfrm>
            <a:prstGeom prst="bentArrow">
              <a:avLst>
                <a:gd name="adj1" fmla="val 25000"/>
                <a:gd name="adj2" fmla="val 35397"/>
                <a:gd name="adj3" fmla="val 50000"/>
                <a:gd name="adj4" fmla="val 771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E642811-C92B-40F1-B87E-9D084D654F8E}"/>
                </a:ext>
              </a:extLst>
            </p:cNvPr>
            <p:cNvSpPr/>
            <p:nvPr/>
          </p:nvSpPr>
          <p:spPr>
            <a:xfrm>
              <a:off x="4991525" y="4514107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7" name="Arrow: Right 276">
              <a:extLst>
                <a:ext uri="{FF2B5EF4-FFF2-40B4-BE49-F238E27FC236}">
                  <a16:creationId xmlns:a16="http://schemas.microsoft.com/office/drawing/2014/main" id="{62BFD1AD-4FD2-4D68-A5F9-17DF96BA12BD}"/>
                </a:ext>
              </a:extLst>
            </p:cNvPr>
            <p:cNvSpPr/>
            <p:nvPr/>
          </p:nvSpPr>
          <p:spPr>
            <a:xfrm>
              <a:off x="5235667" y="4592213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78" name="Arrow: Right 277">
              <a:extLst>
                <a:ext uri="{FF2B5EF4-FFF2-40B4-BE49-F238E27FC236}">
                  <a16:creationId xmlns:a16="http://schemas.microsoft.com/office/drawing/2014/main" id="{315534D2-CD8B-4683-B90D-145E94549498}"/>
                </a:ext>
              </a:extLst>
            </p:cNvPr>
            <p:cNvSpPr/>
            <p:nvPr/>
          </p:nvSpPr>
          <p:spPr>
            <a:xfrm>
              <a:off x="5654042" y="4604938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7004D35-3FFF-45AB-B4EA-E839BB67BA36}"/>
                </a:ext>
              </a:extLst>
            </p:cNvPr>
            <p:cNvSpPr/>
            <p:nvPr/>
          </p:nvSpPr>
          <p:spPr>
            <a:xfrm>
              <a:off x="5410957" y="4512433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797C8EAB-A84D-4693-81BB-701C2D8CE0B4}"/>
                </a:ext>
              </a:extLst>
            </p:cNvPr>
            <p:cNvSpPr/>
            <p:nvPr/>
          </p:nvSpPr>
          <p:spPr>
            <a:xfrm>
              <a:off x="5848961" y="4510245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2CF9608-50BF-4D27-AB1F-AF84E75D149B}"/>
                </a:ext>
              </a:extLst>
            </p:cNvPr>
            <p:cNvSpPr/>
            <p:nvPr/>
          </p:nvSpPr>
          <p:spPr>
            <a:xfrm>
              <a:off x="4789138" y="4518117"/>
              <a:ext cx="172402" cy="285561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3" name="Arrow: Right 282">
              <a:extLst>
                <a:ext uri="{FF2B5EF4-FFF2-40B4-BE49-F238E27FC236}">
                  <a16:creationId xmlns:a16="http://schemas.microsoft.com/office/drawing/2014/main" id="{ADEB4287-4294-4ADC-B066-4BCF1181D415}"/>
                </a:ext>
              </a:extLst>
            </p:cNvPr>
            <p:cNvSpPr/>
            <p:nvPr/>
          </p:nvSpPr>
          <p:spPr>
            <a:xfrm>
              <a:off x="4265160" y="4578431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E4B3E1F-A4D1-4479-9E20-C68B32440648}"/>
                </a:ext>
              </a:extLst>
            </p:cNvPr>
            <p:cNvSpPr txBox="1"/>
            <p:nvPr/>
          </p:nvSpPr>
          <p:spPr>
            <a:xfrm>
              <a:off x="3749964" y="4418858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Skip</a:t>
              </a:r>
              <a:endParaRPr lang="en-IL" sz="1200" dirty="0"/>
            </a:p>
          </p:txBody>
        </p:sp>
        <p:sp>
          <p:nvSpPr>
            <p:cNvPr id="285" name="Arrow: Down 284">
              <a:extLst>
                <a:ext uri="{FF2B5EF4-FFF2-40B4-BE49-F238E27FC236}">
                  <a16:creationId xmlns:a16="http://schemas.microsoft.com/office/drawing/2014/main" id="{18E2E0E9-0BDC-446A-8DD5-E591E7A0E2C1}"/>
                </a:ext>
              </a:extLst>
            </p:cNvPr>
            <p:cNvSpPr/>
            <p:nvPr/>
          </p:nvSpPr>
          <p:spPr>
            <a:xfrm>
              <a:off x="5836261" y="4851684"/>
              <a:ext cx="190904" cy="24949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2" name="Arrow: Right 291">
              <a:extLst>
                <a:ext uri="{FF2B5EF4-FFF2-40B4-BE49-F238E27FC236}">
                  <a16:creationId xmlns:a16="http://schemas.microsoft.com/office/drawing/2014/main" id="{77958B0F-3C61-427A-A2EC-A3388DC544D5}"/>
                </a:ext>
              </a:extLst>
            </p:cNvPr>
            <p:cNvSpPr/>
            <p:nvPr/>
          </p:nvSpPr>
          <p:spPr>
            <a:xfrm>
              <a:off x="5144612" y="5220530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87C5D5E-3942-476D-8D6C-EA6DA303C59F}"/>
                </a:ext>
              </a:extLst>
            </p:cNvPr>
            <p:cNvSpPr txBox="1"/>
            <p:nvPr/>
          </p:nvSpPr>
          <p:spPr>
            <a:xfrm>
              <a:off x="4629416" y="5060957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Skip</a:t>
              </a:r>
              <a:endParaRPr lang="en-IL" sz="1200" dirty="0"/>
            </a:p>
          </p:txBody>
        </p:sp>
        <p:sp>
          <p:nvSpPr>
            <p:cNvPr id="294" name="Arrow: Down 293">
              <a:extLst>
                <a:ext uri="{FF2B5EF4-FFF2-40B4-BE49-F238E27FC236}">
                  <a16:creationId xmlns:a16="http://schemas.microsoft.com/office/drawing/2014/main" id="{72491612-C3D3-4048-9AC8-02EF5851F5B4}"/>
                </a:ext>
              </a:extLst>
            </p:cNvPr>
            <p:cNvSpPr/>
            <p:nvPr/>
          </p:nvSpPr>
          <p:spPr>
            <a:xfrm>
              <a:off x="6639513" y="5417583"/>
              <a:ext cx="190904" cy="24949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108DB195-16CE-409D-8175-E6CBD7F97233}"/>
                </a:ext>
              </a:extLst>
            </p:cNvPr>
            <p:cNvSpPr/>
            <p:nvPr/>
          </p:nvSpPr>
          <p:spPr>
            <a:xfrm>
              <a:off x="6645315" y="5682259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6" name="Arrow: Right 295">
              <a:extLst>
                <a:ext uri="{FF2B5EF4-FFF2-40B4-BE49-F238E27FC236}">
                  <a16:creationId xmlns:a16="http://schemas.microsoft.com/office/drawing/2014/main" id="{BEE3BA9E-ADDF-4495-A09C-725A078D476B}"/>
                </a:ext>
              </a:extLst>
            </p:cNvPr>
            <p:cNvSpPr/>
            <p:nvPr/>
          </p:nvSpPr>
          <p:spPr>
            <a:xfrm>
              <a:off x="6889457" y="5760365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97" name="Arrow: Right 296">
              <a:extLst>
                <a:ext uri="{FF2B5EF4-FFF2-40B4-BE49-F238E27FC236}">
                  <a16:creationId xmlns:a16="http://schemas.microsoft.com/office/drawing/2014/main" id="{7FD92C05-0835-440F-AA2E-B2C1E6E13B7C}"/>
                </a:ext>
              </a:extLst>
            </p:cNvPr>
            <p:cNvSpPr/>
            <p:nvPr/>
          </p:nvSpPr>
          <p:spPr>
            <a:xfrm>
              <a:off x="7307832" y="5773090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09D2E4D-46FB-490D-9079-8CC64D53853B}"/>
                </a:ext>
              </a:extLst>
            </p:cNvPr>
            <p:cNvSpPr/>
            <p:nvPr/>
          </p:nvSpPr>
          <p:spPr>
            <a:xfrm>
              <a:off x="7064747" y="5680585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65C273B0-D7FB-4DD9-8C28-005285AA0436}"/>
                </a:ext>
              </a:extLst>
            </p:cNvPr>
            <p:cNvSpPr/>
            <p:nvPr/>
          </p:nvSpPr>
          <p:spPr>
            <a:xfrm>
              <a:off x="7502751" y="5678397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306F105-5970-42FF-91CB-3B2CFF9C0C51}"/>
                </a:ext>
              </a:extLst>
            </p:cNvPr>
            <p:cNvSpPr/>
            <p:nvPr/>
          </p:nvSpPr>
          <p:spPr>
            <a:xfrm>
              <a:off x="6442928" y="5686269"/>
              <a:ext cx="172402" cy="285561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1" name="Arrow: Right 300">
              <a:extLst>
                <a:ext uri="{FF2B5EF4-FFF2-40B4-BE49-F238E27FC236}">
                  <a16:creationId xmlns:a16="http://schemas.microsoft.com/office/drawing/2014/main" id="{B4EBB755-6014-4814-860D-908ACE0439A3}"/>
                </a:ext>
              </a:extLst>
            </p:cNvPr>
            <p:cNvSpPr/>
            <p:nvPr/>
          </p:nvSpPr>
          <p:spPr>
            <a:xfrm>
              <a:off x="5918950" y="5746583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BA463C3-AEE2-4A20-B27C-1F9B2B7B6771}"/>
                </a:ext>
              </a:extLst>
            </p:cNvPr>
            <p:cNvSpPr txBox="1"/>
            <p:nvPr/>
          </p:nvSpPr>
          <p:spPr>
            <a:xfrm>
              <a:off x="5403754" y="5587010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No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Skip</a:t>
              </a:r>
              <a:endParaRPr lang="en-IL" sz="12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3" name="Arrow: Down 302">
              <a:extLst>
                <a:ext uri="{FF2B5EF4-FFF2-40B4-BE49-F238E27FC236}">
                  <a16:creationId xmlns:a16="http://schemas.microsoft.com/office/drawing/2014/main" id="{BAB79291-227D-4D14-9253-DE9C8A2A89C8}"/>
                </a:ext>
              </a:extLst>
            </p:cNvPr>
            <p:cNvSpPr/>
            <p:nvPr/>
          </p:nvSpPr>
          <p:spPr>
            <a:xfrm>
              <a:off x="7502751" y="6019836"/>
              <a:ext cx="190904" cy="24949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BEF1EA9-BE33-4D61-B89F-1C980C2574AB}"/>
                </a:ext>
              </a:extLst>
            </p:cNvPr>
            <p:cNvSpPr/>
            <p:nvPr/>
          </p:nvSpPr>
          <p:spPr>
            <a:xfrm>
              <a:off x="7502751" y="6300845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5" name="Arrow: Right 304">
              <a:extLst>
                <a:ext uri="{FF2B5EF4-FFF2-40B4-BE49-F238E27FC236}">
                  <a16:creationId xmlns:a16="http://schemas.microsoft.com/office/drawing/2014/main" id="{C129DA83-1829-4233-AF3D-1F8FB25124B2}"/>
                </a:ext>
              </a:extLst>
            </p:cNvPr>
            <p:cNvSpPr/>
            <p:nvPr/>
          </p:nvSpPr>
          <p:spPr>
            <a:xfrm>
              <a:off x="7734193" y="6378951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06" name="Arrow: Right 305">
              <a:extLst>
                <a:ext uri="{FF2B5EF4-FFF2-40B4-BE49-F238E27FC236}">
                  <a16:creationId xmlns:a16="http://schemas.microsoft.com/office/drawing/2014/main" id="{EDC34539-8462-4500-941B-E058DD03675C}"/>
                </a:ext>
              </a:extLst>
            </p:cNvPr>
            <p:cNvSpPr/>
            <p:nvPr/>
          </p:nvSpPr>
          <p:spPr>
            <a:xfrm>
              <a:off x="8114468" y="6391676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CE2F842-0B65-43E5-8C7E-16A3D5450E99}"/>
                </a:ext>
              </a:extLst>
            </p:cNvPr>
            <p:cNvSpPr/>
            <p:nvPr/>
          </p:nvSpPr>
          <p:spPr>
            <a:xfrm>
              <a:off x="7896783" y="6299171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C83BA7E3-96FA-4593-8D87-E2A2C54263D6}"/>
                </a:ext>
              </a:extLst>
            </p:cNvPr>
            <p:cNvSpPr/>
            <p:nvPr/>
          </p:nvSpPr>
          <p:spPr>
            <a:xfrm>
              <a:off x="8296687" y="6296983"/>
              <a:ext cx="172402" cy="2855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85F07D6-606B-47AD-B89C-B6FD81806C4A}"/>
                </a:ext>
              </a:extLst>
            </p:cNvPr>
            <p:cNvSpPr/>
            <p:nvPr/>
          </p:nvSpPr>
          <p:spPr>
            <a:xfrm>
              <a:off x="7300364" y="6304855"/>
              <a:ext cx="172402" cy="285561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0" name="Arrow: Right 309">
              <a:extLst>
                <a:ext uri="{FF2B5EF4-FFF2-40B4-BE49-F238E27FC236}">
                  <a16:creationId xmlns:a16="http://schemas.microsoft.com/office/drawing/2014/main" id="{507813C7-1333-4450-AEF9-CC327F4CEBC6}"/>
                </a:ext>
              </a:extLst>
            </p:cNvPr>
            <p:cNvSpPr/>
            <p:nvPr/>
          </p:nvSpPr>
          <p:spPr>
            <a:xfrm>
              <a:off x="6776386" y="6365169"/>
              <a:ext cx="437792" cy="16758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450588D7-BD9F-41CF-86F7-91EDE29F3803}"/>
                </a:ext>
              </a:extLst>
            </p:cNvPr>
            <p:cNvSpPr txBox="1"/>
            <p:nvPr/>
          </p:nvSpPr>
          <p:spPr>
            <a:xfrm>
              <a:off x="6261190" y="6205596"/>
              <a:ext cx="729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No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Skip</a:t>
              </a:r>
              <a:endParaRPr lang="en-IL" sz="12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FCA9828-323F-415B-B015-9C74EB3C42F0}"/>
                </a:ext>
              </a:extLst>
            </p:cNvPr>
            <p:cNvSpPr/>
            <p:nvPr/>
          </p:nvSpPr>
          <p:spPr>
            <a:xfrm>
              <a:off x="5841496" y="5129822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4" name="Arrow: Right 313">
              <a:extLst>
                <a:ext uri="{FF2B5EF4-FFF2-40B4-BE49-F238E27FC236}">
                  <a16:creationId xmlns:a16="http://schemas.microsoft.com/office/drawing/2014/main" id="{C0750FE2-2181-4A4B-A592-518B00908228}"/>
                </a:ext>
              </a:extLst>
            </p:cNvPr>
            <p:cNvSpPr/>
            <p:nvPr/>
          </p:nvSpPr>
          <p:spPr>
            <a:xfrm>
              <a:off x="6078981" y="5185054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15" name="Arrow: Right 314">
              <a:extLst>
                <a:ext uri="{FF2B5EF4-FFF2-40B4-BE49-F238E27FC236}">
                  <a16:creationId xmlns:a16="http://schemas.microsoft.com/office/drawing/2014/main" id="{5BDDAEA6-950E-4853-8FC8-C6D9F6E2B1F0}"/>
                </a:ext>
              </a:extLst>
            </p:cNvPr>
            <p:cNvSpPr/>
            <p:nvPr/>
          </p:nvSpPr>
          <p:spPr>
            <a:xfrm>
              <a:off x="6473606" y="5197780"/>
              <a:ext cx="124386" cy="11422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AA3DF11-CF7A-488B-887F-4718450F37EE}"/>
                </a:ext>
              </a:extLst>
            </p:cNvPr>
            <p:cNvSpPr/>
            <p:nvPr/>
          </p:nvSpPr>
          <p:spPr>
            <a:xfrm>
              <a:off x="6243353" y="5131651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E3F2750F-EBF7-4972-A45E-C1AC0B4A897F}"/>
                </a:ext>
              </a:extLst>
            </p:cNvPr>
            <p:cNvSpPr/>
            <p:nvPr/>
          </p:nvSpPr>
          <p:spPr>
            <a:xfrm>
              <a:off x="6651432" y="5129464"/>
              <a:ext cx="172402" cy="2539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561CE6EA-9A0B-4192-81E8-6D3218930327}"/>
                </a:ext>
              </a:extLst>
            </p:cNvPr>
            <p:cNvSpPr/>
            <p:nvPr/>
          </p:nvSpPr>
          <p:spPr>
            <a:xfrm>
              <a:off x="5657835" y="5129464"/>
              <a:ext cx="172402" cy="253958"/>
            </a:xfrm>
            <a:prstGeom prst="rect">
              <a:avLst/>
            </a:prstGeom>
            <a:pattFill prst="dkDnDiag">
              <a:fgClr>
                <a:srgbClr val="FFFFFF"/>
              </a:fgClr>
              <a:bgClr>
                <a:schemeClr val="bg1">
                  <a:lumMod val="75000"/>
                </a:schemeClr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2397676-DDF6-4447-9ECE-2A057D022B4E}"/>
              </a:ext>
            </a:extLst>
          </p:cNvPr>
          <p:cNvSpPr txBox="1"/>
          <p:nvPr/>
        </p:nvSpPr>
        <p:spPr>
          <a:xfrm>
            <a:off x="1316222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</a:t>
            </a:r>
            <a:r>
              <a:rPr lang="en-US" dirty="0">
                <a:solidFill>
                  <a:srgbClr val="E01C83"/>
                </a:solidFill>
              </a:rPr>
              <a:t>Final architecture – No skips in both decoders </a:t>
            </a:r>
            <a:r>
              <a:rPr lang="en-US" dirty="0"/>
              <a:t>&gt; Results &gt; Conclusions&gt; …</a:t>
            </a:r>
          </a:p>
        </p:txBody>
      </p:sp>
    </p:spTree>
    <p:extLst>
      <p:ext uri="{BB962C8B-B14F-4D97-AF65-F5344CB8AC3E}">
        <p14:creationId xmlns:p14="http://schemas.microsoft.com/office/powerpoint/2010/main" val="1784120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924" y="740696"/>
            <a:ext cx="10459617" cy="1478570"/>
          </a:xfrm>
        </p:spPr>
        <p:txBody>
          <a:bodyPr/>
          <a:lstStyle/>
          <a:p>
            <a:r>
              <a:rPr lang="en-US" dirty="0"/>
              <a:t>Results – scores - public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8DBAF1F1-230B-4EFA-A825-9DAA9C12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006382" cy="354171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Score = </a:t>
            </a:r>
            <a:r>
              <a:rPr lang="en-US" b="1" dirty="0">
                <a:solidFill>
                  <a:schemeClr val="tx2"/>
                </a:solidFill>
              </a:rPr>
              <a:t>0.64908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No real improvement</a:t>
            </a:r>
          </a:p>
          <a:p>
            <a:r>
              <a:rPr lang="en-US" dirty="0">
                <a:solidFill>
                  <a:schemeClr val="tx2"/>
                </a:solidFill>
              </a:rPr>
              <a:t>Not destructive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5A7CB85-19FC-4FB1-986C-C3457194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03" y="2219266"/>
            <a:ext cx="6854068" cy="4162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313FE-26A6-4488-85F5-320E3C42BC8A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678CA-7EA3-4EC6-A420-10B32A6E1301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Scores</a:t>
            </a:r>
            <a:r>
              <a:rPr lang="en-US" sz="1200" dirty="0"/>
              <a:t> &gt;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60190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924" y="740696"/>
            <a:ext cx="10459617" cy="1478570"/>
          </a:xfrm>
        </p:spPr>
        <p:txBody>
          <a:bodyPr/>
          <a:lstStyle/>
          <a:p>
            <a:r>
              <a:rPr lang="en-US" dirty="0"/>
              <a:t>Results – scores – Private 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8DBAF1F1-230B-4EFA-A825-9DAA9C12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062942" cy="354171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Score = </a:t>
            </a:r>
            <a:r>
              <a:rPr lang="en-US" b="1" dirty="0">
                <a:solidFill>
                  <a:schemeClr val="tx2"/>
                </a:solidFill>
              </a:rPr>
              <a:t>0.64613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Steady improvement over architecture changes.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852C042-F6C9-4C24-B341-661F03E2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356" y="2219266"/>
            <a:ext cx="7152772" cy="4294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BA829-6ABE-4CF7-9F22-6EAEC10A1FE4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8BC3B-6D5B-4683-A459-F43057BF1A4C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Scores</a:t>
            </a:r>
            <a:r>
              <a:rPr lang="en-US" sz="1200" dirty="0"/>
              <a:t> &gt;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3498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634" y="1815274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Shallow clouds play a key role in determining the Earth's climate </a:t>
            </a:r>
          </a:p>
          <a:p>
            <a:r>
              <a:rPr lang="en-US" altLang="en-IL" dirty="0">
                <a:solidFill>
                  <a:schemeClr val="tx2"/>
                </a:solidFill>
              </a:rPr>
              <a:t>Re</a:t>
            </a:r>
            <a:r>
              <a:rPr lang="en-IL" altLang="en-IL" dirty="0">
                <a:solidFill>
                  <a:schemeClr val="tx2"/>
                </a:solidFill>
              </a:rPr>
              <a:t>searchers at Max Planck</a:t>
            </a:r>
            <a:r>
              <a:rPr lang="en-US" altLang="en-IL" dirty="0">
                <a:solidFill>
                  <a:schemeClr val="tx2"/>
                </a:solidFill>
              </a:rPr>
              <a:t> Institute for Meteorology</a:t>
            </a:r>
            <a:r>
              <a:rPr lang="en-IL" altLang="en-IL" dirty="0">
                <a:solidFill>
                  <a:schemeClr val="tx2"/>
                </a:solidFill>
              </a:rPr>
              <a:t> </a:t>
            </a:r>
            <a:r>
              <a:rPr lang="en-US" altLang="en-IL" dirty="0">
                <a:solidFill>
                  <a:schemeClr val="tx2"/>
                </a:solidFill>
              </a:rPr>
              <a:t>turned to Kaggle, to have a better cloud organization understanding and by that, to </a:t>
            </a:r>
            <a:r>
              <a:rPr lang="en-IL" altLang="en-IL" dirty="0">
                <a:solidFill>
                  <a:schemeClr val="tx2"/>
                </a:solidFill>
              </a:rPr>
              <a:t>build better climate models </a:t>
            </a:r>
            <a:endParaRPr lang="en-US" altLang="en-IL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 the challenge we should predict the segmentations mask of each of the following four cloud types:</a:t>
            </a:r>
            <a:endParaRPr lang="en-IL" altLang="en-IL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03456-AA60-46DF-8A37-10DFACA1A92A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44E44-577D-4E88-A75A-AB9D2C847F80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2615438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924" y="740696"/>
            <a:ext cx="10459617" cy="1478570"/>
          </a:xfrm>
        </p:spPr>
        <p:txBody>
          <a:bodyPr/>
          <a:lstStyle/>
          <a:p>
            <a:r>
              <a:rPr lang="en-US" dirty="0"/>
              <a:t>Results – Compare to baseline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B5AE909C-6F9A-4452-8F9F-FBEE5DDE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93780" cy="354171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Baseline with no skips achieve worst results than regular baseline in both public and private scores.</a:t>
            </a:r>
          </a:p>
          <a:p>
            <a:r>
              <a:rPr lang="en-US" dirty="0">
                <a:solidFill>
                  <a:schemeClr val="tx2"/>
                </a:solidFill>
              </a:rPr>
              <a:t>Final architecture is better in both evaluation parameters.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E50ADC3B-B91B-49F0-9DA7-988631FA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93" y="2078285"/>
            <a:ext cx="3898001" cy="4606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A97246-F3DB-462D-AAD8-1CEBDDADD9AE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796-F7FD-486C-BE39-7435825891B1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1C83"/>
                </a:solidFill>
              </a:rPr>
              <a:t>Scores</a:t>
            </a:r>
            <a:r>
              <a:rPr lang="en-US" sz="1200" dirty="0"/>
              <a:t> &gt;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26073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1" y="447143"/>
            <a:ext cx="10459617" cy="1478570"/>
          </a:xfrm>
        </p:spPr>
        <p:txBody>
          <a:bodyPr/>
          <a:lstStyle/>
          <a:p>
            <a:r>
              <a:rPr lang="en-US" dirty="0"/>
              <a:t>Results - Visualization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75246A0-525B-42B4-A8AC-9E23BD61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2"/>
          <a:stretch/>
        </p:blipFill>
        <p:spPr>
          <a:xfrm>
            <a:off x="6096000" y="1431856"/>
            <a:ext cx="4003124" cy="2474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4EDE755-D5DF-4681-A147-A383B652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788514"/>
            <a:ext cx="4003123" cy="2917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12F7F2-8807-4955-9AB9-95899CC8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2"/>
          <a:stretch/>
        </p:blipFill>
        <p:spPr>
          <a:xfrm>
            <a:off x="866191" y="2669070"/>
            <a:ext cx="4622123" cy="285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B1AE3E9-A3AF-47CE-980E-881748B802CC}"/>
              </a:ext>
            </a:extLst>
          </p:cNvPr>
          <p:cNvSpPr txBox="1"/>
          <p:nvPr/>
        </p:nvSpPr>
        <p:spPr>
          <a:xfrm>
            <a:off x="866191" y="1677971"/>
            <a:ext cx="46221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some cases GT masks are inferior to our segmentation.</a:t>
            </a: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D3B2A-29B6-4477-8BC1-E6AC469F72DB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07101-96E9-4F95-A999-3957B5D35728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Scores &gt; </a:t>
            </a:r>
            <a:r>
              <a:rPr lang="en-US" sz="1200" dirty="0">
                <a:solidFill>
                  <a:srgbClr val="E01C83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87150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1" y="447143"/>
            <a:ext cx="10459617" cy="1478570"/>
          </a:xfrm>
        </p:spPr>
        <p:txBody>
          <a:bodyPr/>
          <a:lstStyle/>
          <a:p>
            <a:r>
              <a:rPr lang="en-US" dirty="0"/>
              <a:t>Results - Visualization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12F7F2-8807-4955-9AB9-95899CC8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2"/>
          <a:stretch/>
        </p:blipFill>
        <p:spPr>
          <a:xfrm>
            <a:off x="866191" y="2669070"/>
            <a:ext cx="4622123" cy="285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מציין מיקום תוכן 7">
            <a:extLst>
              <a:ext uri="{FF2B5EF4-FFF2-40B4-BE49-F238E27FC236}">
                <a16:creationId xmlns:a16="http://schemas.microsoft.com/office/drawing/2014/main" id="{C84B0C61-8011-493E-B406-A9C474E4E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0754" y="1517145"/>
            <a:ext cx="4056755" cy="2388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32EAEC9-CDF4-483A-A035-9EE439DBA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753" y="3804373"/>
            <a:ext cx="4056755" cy="2915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EA46721-7F5C-475C-AC19-CB66EDCE6F5F}"/>
              </a:ext>
            </a:extLst>
          </p:cNvPr>
          <p:cNvSpPr txBox="1"/>
          <p:nvPr/>
        </p:nvSpPr>
        <p:spPr>
          <a:xfrm>
            <a:off x="866191" y="1677971"/>
            <a:ext cx="46221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some cases GT masks are inferior to our segmentation.</a:t>
            </a: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F210D-4E14-4883-9182-ED73E6B13AD9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BA8BE-1707-4BDC-947A-88F82F1251DD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Scores &gt; </a:t>
            </a:r>
            <a:r>
              <a:rPr lang="en-US" sz="1200" dirty="0">
                <a:solidFill>
                  <a:srgbClr val="E01C83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54064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1" y="447143"/>
            <a:ext cx="10459617" cy="1478570"/>
          </a:xfrm>
        </p:spPr>
        <p:txBody>
          <a:bodyPr/>
          <a:lstStyle/>
          <a:p>
            <a:r>
              <a:rPr lang="en-US" dirty="0"/>
              <a:t>Results - Visualization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12F7F2-8807-4955-9AB9-95899CC8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2"/>
          <a:stretch/>
        </p:blipFill>
        <p:spPr>
          <a:xfrm>
            <a:off x="866191" y="2669070"/>
            <a:ext cx="4622123" cy="285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B681FAA-F7AC-4290-96BC-7495482D1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670" y="1523106"/>
            <a:ext cx="3908238" cy="2218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C625342-0607-4023-9256-1120653E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87" y="3741891"/>
            <a:ext cx="3908721" cy="2819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C784D5D-D347-4B0B-AD7E-995E2B408D1C}"/>
              </a:ext>
            </a:extLst>
          </p:cNvPr>
          <p:cNvSpPr txBox="1"/>
          <p:nvPr/>
        </p:nvSpPr>
        <p:spPr>
          <a:xfrm>
            <a:off x="866191" y="1677971"/>
            <a:ext cx="46221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some cases GT masks are inferior to our segmentation.</a:t>
            </a: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55DA5-6C85-412B-9700-57C1EA28A4EC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FE6E-20C8-4F76-AD18-E87C555B5D1B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Scores &gt; </a:t>
            </a:r>
            <a:r>
              <a:rPr lang="en-US" sz="1200" dirty="0">
                <a:solidFill>
                  <a:srgbClr val="E01C83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62259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1" y="447143"/>
            <a:ext cx="10459617" cy="1478570"/>
          </a:xfrm>
        </p:spPr>
        <p:txBody>
          <a:bodyPr/>
          <a:lstStyle/>
          <a:p>
            <a:r>
              <a:rPr lang="en-US" dirty="0"/>
              <a:t>Results - Visualization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12F7F2-8807-4955-9AB9-95899CC8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2"/>
          <a:stretch/>
        </p:blipFill>
        <p:spPr>
          <a:xfrm>
            <a:off x="866191" y="2631363"/>
            <a:ext cx="4622123" cy="285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3C869B8-954C-4622-8DC6-CD57D5ED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00" y="1602045"/>
            <a:ext cx="3841558" cy="2319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577EA62-FFDA-49A7-887C-7D06A6B26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98" y="3889418"/>
            <a:ext cx="3841559" cy="2728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B8F190F-2A48-437C-982C-618F23B691A5}"/>
              </a:ext>
            </a:extLst>
          </p:cNvPr>
          <p:cNvSpPr txBox="1"/>
          <p:nvPr/>
        </p:nvSpPr>
        <p:spPr>
          <a:xfrm>
            <a:off x="866191" y="1677971"/>
            <a:ext cx="46221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some cases they aren’t...</a:t>
            </a: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64D13-E9AA-4261-A090-7F1E6021A2A9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B8191-1276-4C10-AC01-94A02CFF55F9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Scores &gt; </a:t>
            </a:r>
            <a:r>
              <a:rPr lang="en-US" sz="1200" dirty="0">
                <a:solidFill>
                  <a:srgbClr val="E01C83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3903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4375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C5A4E3D-B982-4F65-B718-3D16F35C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79" y="1201859"/>
            <a:ext cx="3359267" cy="1980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8A2212B-97A9-4F0E-86D5-8B638AB3BE9D}"/>
              </a:ext>
            </a:extLst>
          </p:cNvPr>
          <p:cNvSpPr txBox="1"/>
          <p:nvPr/>
        </p:nvSpPr>
        <p:spPr>
          <a:xfrm>
            <a:off x="813028" y="891623"/>
            <a:ext cx="46221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More examples:</a:t>
            </a:r>
            <a:endParaRPr lang="he-IL" sz="2400" dirty="0">
              <a:solidFill>
                <a:schemeClr val="tx2"/>
              </a:solidFill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3B1B16DB-FA95-46A8-B398-828CBC4C460A}"/>
              </a:ext>
            </a:extLst>
          </p:cNvPr>
          <p:cNvGrpSpPr/>
          <p:nvPr/>
        </p:nvGrpSpPr>
        <p:grpSpPr>
          <a:xfrm>
            <a:off x="813028" y="3429000"/>
            <a:ext cx="10474332" cy="3214397"/>
            <a:chOff x="100010" y="2505075"/>
            <a:chExt cx="11991976" cy="3810606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444E3087-0486-4885-B411-2530F97E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11" y="2505075"/>
              <a:ext cx="11991975" cy="18478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03DFE1DD-08A5-47B9-A33C-2E482DCE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10" y="4267806"/>
              <a:ext cx="11991975" cy="20478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C95994-6865-4E24-9A88-696D069E7CE6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</a:t>
            </a:r>
            <a:r>
              <a:rPr lang="en-US" dirty="0">
                <a:solidFill>
                  <a:srgbClr val="E01C83"/>
                </a:solidFill>
              </a:rPr>
              <a:t>Results</a:t>
            </a:r>
            <a:r>
              <a:rPr lang="en-US" dirty="0"/>
              <a:t> &gt; Conclusions &gt; Potential future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34B10-F3C1-447F-927A-3C5DCD80A68E}"/>
              </a:ext>
            </a:extLst>
          </p:cNvPr>
          <p:cNvSpPr txBox="1"/>
          <p:nvPr/>
        </p:nvSpPr>
        <p:spPr>
          <a:xfrm>
            <a:off x="5338452" y="428795"/>
            <a:ext cx="176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Scores &gt; </a:t>
            </a:r>
            <a:r>
              <a:rPr lang="en-US" sz="1200" dirty="0">
                <a:solidFill>
                  <a:srgbClr val="E01C83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82551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924" y="740696"/>
            <a:ext cx="10459617" cy="1478570"/>
          </a:xfrm>
        </p:spPr>
        <p:txBody>
          <a:bodyPr/>
          <a:lstStyle/>
          <a:p>
            <a:r>
              <a:rPr lang="en-US" dirty="0"/>
              <a:t>Conclusions (1)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2B61E99A-786D-47EA-BE69-4EC8A8A1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implementing unsupervised learning method (auto-encoder) to U-Net - a widely used supervises learning segmentation architecture, we were able to enhance its performance.</a:t>
            </a:r>
          </a:p>
          <a:p>
            <a:r>
              <a:rPr lang="en-US" dirty="0">
                <a:solidFill>
                  <a:schemeClr val="tx2"/>
                </a:solidFill>
              </a:rPr>
              <a:t>Due to the unsupervised nature of our solution, it can be added to similar architectures (U-Net variants) and improve them with no additional data.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0A373-D912-4CB2-B7C2-067E0BDF337E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Results &gt; </a:t>
            </a:r>
            <a:r>
              <a:rPr lang="en-US" dirty="0">
                <a:solidFill>
                  <a:srgbClr val="E01C83"/>
                </a:solidFill>
              </a:rPr>
              <a:t>Conclusions</a:t>
            </a:r>
            <a:r>
              <a:rPr lang="en-US" dirty="0"/>
              <a:t> &gt; Potential future work</a:t>
            </a:r>
          </a:p>
        </p:txBody>
      </p:sp>
    </p:spTree>
    <p:extLst>
      <p:ext uri="{BB962C8B-B14F-4D97-AF65-F5344CB8AC3E}">
        <p14:creationId xmlns:p14="http://schemas.microsoft.com/office/powerpoint/2010/main" val="3067611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924" y="740696"/>
            <a:ext cx="10459617" cy="1478570"/>
          </a:xfrm>
        </p:spPr>
        <p:txBody>
          <a:bodyPr/>
          <a:lstStyle/>
          <a:p>
            <a:r>
              <a:rPr lang="en-US" dirty="0"/>
              <a:t>Conclusions (2)</a:t>
            </a:r>
          </a:p>
        </p:txBody>
      </p:sp>
      <p:sp>
        <p:nvSpPr>
          <p:cNvPr id="39" name="AutoShape 2" descr="Images examples with their grouns true bit masks">
            <a:extLst>
              <a:ext uri="{FF2B5EF4-FFF2-40B4-BE49-F238E27FC236}">
                <a16:creationId xmlns:a16="http://schemas.microsoft.com/office/drawing/2014/main" id="{D46B1311-FDFF-4276-892F-EB27EB763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3742" y="911651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2B61E99A-786D-47EA-BE69-4EC8A8A1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localized information originally provided by skip connections can be obtained using the reconstruction decoder (auto-encoder) instead.</a:t>
            </a:r>
          </a:p>
          <a:p>
            <a:r>
              <a:rPr lang="en-US" dirty="0">
                <a:solidFill>
                  <a:schemeClr val="tx2"/>
                </a:solidFill>
              </a:rPr>
              <a:t>Inferior data labeling hurt our evaluation scores. </a:t>
            </a:r>
          </a:p>
        </p:txBody>
      </p:sp>
      <p:sp>
        <p:nvSpPr>
          <p:cNvPr id="8" name="AutoShape 2" descr="Images examples with their grouns true bit masks">
            <a:extLst>
              <a:ext uri="{FF2B5EF4-FFF2-40B4-BE49-F238E27FC236}">
                <a16:creationId xmlns:a16="http://schemas.microsoft.com/office/drawing/2014/main" id="{47EFD7AF-F7DD-4B1A-B24A-368B368D03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29954" y="825023"/>
            <a:ext cx="247109" cy="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BE13E-307A-4CCD-8FBE-5F5C5F19622A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Results &gt; </a:t>
            </a:r>
            <a:r>
              <a:rPr lang="en-US" dirty="0">
                <a:solidFill>
                  <a:srgbClr val="E01C83"/>
                </a:solidFill>
              </a:rPr>
              <a:t>Conclusions</a:t>
            </a:r>
            <a:r>
              <a:rPr lang="en-US" dirty="0"/>
              <a:t> &gt; Potential future work</a:t>
            </a:r>
          </a:p>
        </p:txBody>
      </p:sp>
    </p:spTree>
    <p:extLst>
      <p:ext uri="{BB962C8B-B14F-4D97-AF65-F5344CB8AC3E}">
        <p14:creationId xmlns:p14="http://schemas.microsoft.com/office/powerpoint/2010/main" val="2205596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Potential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352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Implement our solution to more variants of U-Net and other encoder-decoder style architectures to further test of our conclusions.</a:t>
            </a:r>
          </a:p>
          <a:p>
            <a:r>
              <a:rPr lang="en-US" dirty="0">
                <a:solidFill>
                  <a:schemeClr val="tx2"/>
                </a:solidFill>
              </a:rPr>
              <a:t>Implement different kinds of auto-encoders to try and improve performance of our 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5C85B-A3D5-44CE-8737-F6C60561FAA6}"/>
              </a:ext>
            </a:extLst>
          </p:cNvPr>
          <p:cNvSpPr txBox="1"/>
          <p:nvPr/>
        </p:nvSpPr>
        <p:spPr>
          <a:xfrm>
            <a:off x="1356563" y="80682"/>
            <a:ext cx="110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&gt; Second architecture &gt; Final architecture &gt; Results &gt; Conclusions &gt; </a:t>
            </a:r>
            <a:r>
              <a:rPr lang="en-US" dirty="0">
                <a:solidFill>
                  <a:srgbClr val="E01C83"/>
                </a:solidFill>
              </a:rPr>
              <a:t>Potential future work</a:t>
            </a:r>
          </a:p>
        </p:txBody>
      </p:sp>
    </p:spTree>
    <p:extLst>
      <p:ext uri="{BB962C8B-B14F-4D97-AF65-F5344CB8AC3E}">
        <p14:creationId xmlns:p14="http://schemas.microsoft.com/office/powerpoint/2010/main" val="2576655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498" y="2312408"/>
            <a:ext cx="5229404" cy="1478570"/>
          </a:xfrm>
        </p:spPr>
        <p:txBody>
          <a:bodyPr>
            <a:normAutofit/>
          </a:bodyPr>
          <a:lstStyle/>
          <a:p>
            <a:r>
              <a:rPr lang="en-US" sz="1500" dirty="0"/>
              <a:t>(no) </a:t>
            </a:r>
            <a:r>
              <a:rPr lang="en-US" sz="5000" dirty="0"/>
              <a:t>questions?</a:t>
            </a:r>
            <a:endParaRPr lang="he-IL" sz="5000" dirty="0"/>
          </a:p>
        </p:txBody>
      </p:sp>
    </p:spTree>
    <p:extLst>
      <p:ext uri="{BB962C8B-B14F-4D97-AF65-F5344CB8AC3E}">
        <p14:creationId xmlns:p14="http://schemas.microsoft.com/office/powerpoint/2010/main" val="237287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7D5E2-7AA7-4B17-89C3-252274FC5C67}"/>
              </a:ext>
            </a:extLst>
          </p:cNvPr>
          <p:cNvSpPr/>
          <p:nvPr/>
        </p:nvSpPr>
        <p:spPr>
          <a:xfrm>
            <a:off x="1742926" y="3879812"/>
            <a:ext cx="9252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the task we should predict the segmentations mask of each of the following four cloud types:</a:t>
            </a:r>
            <a:endParaRPr lang="en-IL" altLang="en-IL" sz="240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03D98-4CC6-41B5-977F-CD61974FF8CD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67299-5208-44CE-9B7F-8904FF69953C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32128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695 L -0.075 -0.46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498" y="2312408"/>
            <a:ext cx="5229404" cy="1478570"/>
          </a:xfrm>
        </p:spPr>
        <p:txBody>
          <a:bodyPr>
            <a:normAutofit/>
          </a:bodyPr>
          <a:lstStyle/>
          <a:p>
            <a:r>
              <a:rPr lang="en-US" sz="7000" dirty="0"/>
              <a:t>Thank you</a:t>
            </a:r>
            <a:endParaRPr lang="he-IL" sz="7000" dirty="0"/>
          </a:p>
        </p:txBody>
      </p:sp>
    </p:spTree>
    <p:extLst>
      <p:ext uri="{BB962C8B-B14F-4D97-AF65-F5344CB8AC3E}">
        <p14:creationId xmlns:p14="http://schemas.microsoft.com/office/powerpoint/2010/main" val="384754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B7F3C-E1E0-4A2A-A158-D2E4AD63A2AD}"/>
              </a:ext>
            </a:extLst>
          </p:cNvPr>
          <p:cNvSpPr/>
          <p:nvPr/>
        </p:nvSpPr>
        <p:spPr>
          <a:xfrm>
            <a:off x="830893" y="714637"/>
            <a:ext cx="9252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the task we should predict the segmentations mask of each of the following four cloud types:</a:t>
            </a:r>
            <a:endParaRPr lang="en-IL" altLang="en-IL" sz="24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827CC-9699-47E9-875C-183D32C90A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63" y="1821384"/>
            <a:ext cx="6990398" cy="42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7C62CF-5C32-4758-B0C1-1EB79F7B587A}"/>
              </a:ext>
            </a:extLst>
          </p:cNvPr>
          <p:cNvSpPr txBox="1"/>
          <p:nvPr/>
        </p:nvSpPr>
        <p:spPr>
          <a:xfrm>
            <a:off x="1206673" y="1616874"/>
            <a:ext cx="219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Sugar cloud: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F95F0-4E4F-43F5-97FB-5CC12A161B17}"/>
              </a:ext>
            </a:extLst>
          </p:cNvPr>
          <p:cNvSpPr txBox="1"/>
          <p:nvPr/>
        </p:nvSpPr>
        <p:spPr>
          <a:xfrm>
            <a:off x="1370829" y="2512623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Dusting of very fine clouds, little evidence of self-organization</a:t>
            </a:r>
            <a:endParaRPr lang="en-IL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I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6FA1-3471-4AEC-AB1A-E93698A7DA8D}"/>
              </a:ext>
            </a:extLst>
          </p:cNvPr>
          <p:cNvSpPr/>
          <p:nvPr/>
        </p:nvSpPr>
        <p:spPr>
          <a:xfrm>
            <a:off x="1181273" y="1666630"/>
            <a:ext cx="9415745" cy="45778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DDD8A-7A7C-4BB8-9822-DFC1EA47A675}"/>
              </a:ext>
            </a:extLst>
          </p:cNvPr>
          <p:cNvSpPr/>
          <p:nvPr/>
        </p:nvSpPr>
        <p:spPr>
          <a:xfrm>
            <a:off x="3505357" y="2669945"/>
            <a:ext cx="2502962" cy="3342548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C2ABE-2C70-40AD-8848-E6A8034DCF09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68EC34-21F0-4E89-89AC-C3639C5652DA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318564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34FEA6-ECE3-4CAD-BF6B-CC74DD9333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63" y="1821384"/>
            <a:ext cx="6990398" cy="4321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B7F3C-E1E0-4A2A-A158-D2E4AD63A2AD}"/>
              </a:ext>
            </a:extLst>
          </p:cNvPr>
          <p:cNvSpPr/>
          <p:nvPr/>
        </p:nvSpPr>
        <p:spPr>
          <a:xfrm>
            <a:off x="830893" y="714637"/>
            <a:ext cx="9252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the task we should predict the segmentations mask of each of the following four cloud types:</a:t>
            </a:r>
            <a:endParaRPr lang="en-IL" altLang="en-IL" sz="24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C62CF-5C32-4758-B0C1-1EB79F7B587A}"/>
              </a:ext>
            </a:extLst>
          </p:cNvPr>
          <p:cNvSpPr txBox="1"/>
          <p:nvPr/>
        </p:nvSpPr>
        <p:spPr>
          <a:xfrm>
            <a:off x="1181621" y="1616874"/>
            <a:ext cx="233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Flower cloud: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F95F0-4E4F-43F5-97FB-5CC12A161B17}"/>
              </a:ext>
            </a:extLst>
          </p:cNvPr>
          <p:cNvSpPr txBox="1"/>
          <p:nvPr/>
        </p:nvSpPr>
        <p:spPr>
          <a:xfrm>
            <a:off x="1268956" y="2512623"/>
            <a:ext cx="211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Large-scale stratiform cloud features appearing in bouquets.</a:t>
            </a:r>
            <a:endParaRPr lang="en-IL" dirty="0"/>
          </a:p>
          <a:p>
            <a:pPr algn="ctr"/>
            <a:r>
              <a:rPr lang="en-US" dirty="0"/>
              <a:t>Well separated from each other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6FA1-3471-4AEC-AB1A-E93698A7DA8D}"/>
              </a:ext>
            </a:extLst>
          </p:cNvPr>
          <p:cNvSpPr/>
          <p:nvPr/>
        </p:nvSpPr>
        <p:spPr>
          <a:xfrm>
            <a:off x="1181273" y="1666630"/>
            <a:ext cx="9415745" cy="45778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47A598-C038-416E-BE82-64D59DFE8FE2}"/>
              </a:ext>
            </a:extLst>
          </p:cNvPr>
          <p:cNvSpPr/>
          <p:nvPr/>
        </p:nvSpPr>
        <p:spPr>
          <a:xfrm>
            <a:off x="7377830" y="2201649"/>
            <a:ext cx="2993721" cy="381084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40218-3141-47E3-8B5B-937A2EE72EA7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8B445-E55C-4587-9F9B-AB5D56448A3B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416136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49B5CE-5BE8-4F73-97B3-23F54345E8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49" y="1821384"/>
            <a:ext cx="6986511" cy="428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B7F3C-E1E0-4A2A-A158-D2E4AD63A2AD}"/>
              </a:ext>
            </a:extLst>
          </p:cNvPr>
          <p:cNvSpPr/>
          <p:nvPr/>
        </p:nvSpPr>
        <p:spPr>
          <a:xfrm>
            <a:off x="830893" y="714637"/>
            <a:ext cx="9252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the task we should predict the segmentations mask of each of the following four cloud types:</a:t>
            </a:r>
            <a:endParaRPr lang="en-IL" altLang="en-IL" sz="24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C62CF-5C32-4758-B0C1-1EB79F7B587A}"/>
              </a:ext>
            </a:extLst>
          </p:cNvPr>
          <p:cNvSpPr txBox="1"/>
          <p:nvPr/>
        </p:nvSpPr>
        <p:spPr>
          <a:xfrm>
            <a:off x="1206673" y="1616874"/>
            <a:ext cx="219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Fish cloud: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F95F0-4E4F-43F5-97FB-5CC12A161B17}"/>
              </a:ext>
            </a:extLst>
          </p:cNvPr>
          <p:cNvSpPr txBox="1"/>
          <p:nvPr/>
        </p:nvSpPr>
        <p:spPr>
          <a:xfrm>
            <a:off x="1370829" y="2512623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Large-scale skeletal networks of clouds separated from other cloud forms</a:t>
            </a:r>
            <a:endParaRPr lang="en-IL" dirty="0"/>
          </a:p>
          <a:p>
            <a:pPr algn="ctr"/>
            <a:endParaRPr lang="en-I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6FA1-3471-4AEC-AB1A-E93698A7DA8D}"/>
              </a:ext>
            </a:extLst>
          </p:cNvPr>
          <p:cNvSpPr/>
          <p:nvPr/>
        </p:nvSpPr>
        <p:spPr>
          <a:xfrm>
            <a:off x="1181273" y="1666630"/>
            <a:ext cx="9415745" cy="45778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31929B-1F84-491F-94F5-8E6F283D2B8B}"/>
              </a:ext>
            </a:extLst>
          </p:cNvPr>
          <p:cNvSpPr/>
          <p:nvPr/>
        </p:nvSpPr>
        <p:spPr>
          <a:xfrm rot="20686533">
            <a:off x="3917938" y="3087396"/>
            <a:ext cx="6515225" cy="1997248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BC855-9920-4D1C-BDCE-2DF4FF40D048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25045-F9F5-4EE2-8AB2-46ECE9AD438A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240569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D231FD-754B-4AD6-80F8-37E62B8B52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47" y="1821384"/>
            <a:ext cx="6990398" cy="42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673FEAF-40FD-4DE2-AF69-E01B578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04"/>
            <a:ext cx="65" cy="4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B7F3C-E1E0-4A2A-A158-D2E4AD63A2AD}"/>
              </a:ext>
            </a:extLst>
          </p:cNvPr>
          <p:cNvSpPr/>
          <p:nvPr/>
        </p:nvSpPr>
        <p:spPr>
          <a:xfrm>
            <a:off x="830893" y="714637"/>
            <a:ext cx="9252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the task we should predict the segmentations mask of each of the following four cloud types:</a:t>
            </a:r>
            <a:endParaRPr lang="en-IL" altLang="en-IL" sz="24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C62CF-5C32-4758-B0C1-1EB79F7B587A}"/>
              </a:ext>
            </a:extLst>
          </p:cNvPr>
          <p:cNvSpPr txBox="1"/>
          <p:nvPr/>
        </p:nvSpPr>
        <p:spPr>
          <a:xfrm>
            <a:off x="1118991" y="1616874"/>
            <a:ext cx="245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Gravel cloud: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F95F0-4E4F-43F5-97FB-5CC12A161B17}"/>
              </a:ext>
            </a:extLst>
          </p:cNvPr>
          <p:cNvSpPr txBox="1"/>
          <p:nvPr/>
        </p:nvSpPr>
        <p:spPr>
          <a:xfrm>
            <a:off x="1182938" y="2512623"/>
            <a:ext cx="2236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Meso-beta lines </a:t>
            </a:r>
            <a:br>
              <a:rPr lang="en-US" dirty="0"/>
            </a:br>
            <a:r>
              <a:rPr lang="en-US" dirty="0"/>
              <a:t>(20 – 200 km scale) of arcs defining randomly interacting </a:t>
            </a:r>
            <a:br>
              <a:rPr lang="en-US" dirty="0"/>
            </a:br>
            <a:r>
              <a:rPr lang="en-US" dirty="0"/>
              <a:t>cells with intermediate granularity</a:t>
            </a:r>
            <a:endParaRPr lang="en-IL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6FA1-3471-4AEC-AB1A-E93698A7DA8D}"/>
              </a:ext>
            </a:extLst>
          </p:cNvPr>
          <p:cNvSpPr/>
          <p:nvPr/>
        </p:nvSpPr>
        <p:spPr>
          <a:xfrm>
            <a:off x="1181273" y="1666630"/>
            <a:ext cx="9415745" cy="4577811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F69ECC-772A-4D1D-BEE9-07644B66C616}"/>
              </a:ext>
            </a:extLst>
          </p:cNvPr>
          <p:cNvSpPr/>
          <p:nvPr/>
        </p:nvSpPr>
        <p:spPr>
          <a:xfrm>
            <a:off x="3569918" y="2943616"/>
            <a:ext cx="2450927" cy="3162169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594E-FDF3-4A15-B827-CB37918AA84A}"/>
              </a:ext>
            </a:extLst>
          </p:cNvPr>
          <p:cNvSpPr txBox="1"/>
          <p:nvPr/>
        </p:nvSpPr>
        <p:spPr>
          <a:xfrm>
            <a:off x="1627076" y="428795"/>
            <a:ext cx="31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1C83"/>
                </a:solidFill>
              </a:rPr>
              <a:t>Overview</a:t>
            </a:r>
            <a:r>
              <a:rPr lang="en-US" sz="1200" dirty="0"/>
              <a:t> &gt; Data &gt;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C8D9C-662A-41DE-A59D-6DA41CAB52A7}"/>
              </a:ext>
            </a:extLst>
          </p:cNvPr>
          <p:cNvSpPr txBox="1"/>
          <p:nvPr/>
        </p:nvSpPr>
        <p:spPr>
          <a:xfrm>
            <a:off x="993495" y="80682"/>
            <a:ext cx="107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goals &gt; </a:t>
            </a:r>
            <a:r>
              <a:rPr lang="en-US" dirty="0">
                <a:solidFill>
                  <a:srgbClr val="E01C83"/>
                </a:solidFill>
              </a:rPr>
              <a:t>Task</a:t>
            </a:r>
            <a:r>
              <a:rPr lang="en-US" dirty="0"/>
              <a:t> &gt; Literature review &amp; Research &gt; Baseline architecture – U-Net with ResNet-34 encoder &gt; …</a:t>
            </a:r>
          </a:p>
        </p:txBody>
      </p:sp>
    </p:spTree>
    <p:extLst>
      <p:ext uri="{BB962C8B-B14F-4D97-AF65-F5344CB8AC3E}">
        <p14:creationId xmlns:p14="http://schemas.microsoft.com/office/powerpoint/2010/main" val="295055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8">
      <a:dk1>
        <a:srgbClr val="255172"/>
      </a:dk1>
      <a:lt1>
        <a:srgbClr val="255172"/>
      </a:lt1>
      <a:dk2>
        <a:srgbClr val="9DC3DF"/>
      </a:dk2>
      <a:lt2>
        <a:srgbClr val="00000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22F3AA"/>
      </a:hlink>
      <a:folHlink>
        <a:srgbClr val="22F3AA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6628</TotalTime>
  <Words>3291</Words>
  <Application>Microsoft Office PowerPoint</Application>
  <PresentationFormat>מסך רחב</PresentationFormat>
  <Paragraphs>487</Paragraphs>
  <Slides>50</Slides>
  <Notes>50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Tw Cen MT</vt:lpstr>
      <vt:lpstr>Wingdings</vt:lpstr>
      <vt:lpstr>Circuit</vt:lpstr>
      <vt:lpstr>Implementing Unsupervised Learning method in u-net segmentation architecture</vt:lpstr>
      <vt:lpstr>Table of Content</vt:lpstr>
      <vt:lpstr>Project goals</vt:lpstr>
      <vt:lpstr>Task - Overview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DATA</vt:lpstr>
      <vt:lpstr>DATA</vt:lpstr>
      <vt:lpstr>DATA</vt:lpstr>
      <vt:lpstr>Evaluation</vt:lpstr>
      <vt:lpstr>Literature Review</vt:lpstr>
      <vt:lpstr>U-Net</vt:lpstr>
      <vt:lpstr>U-Net - Architecture</vt:lpstr>
      <vt:lpstr>U-Net - Architecture</vt:lpstr>
      <vt:lpstr>U-Net with resnet encoder</vt:lpstr>
      <vt:lpstr>U-Net with resnet encoder</vt:lpstr>
      <vt:lpstr>Baseline Architecture: U-net with Resnet34 encoder</vt:lpstr>
      <vt:lpstr>Implementation - Model</vt:lpstr>
      <vt:lpstr>Implementation - Train</vt:lpstr>
      <vt:lpstr>Results</vt:lpstr>
      <vt:lpstr>First Architecture: Adding reconstruction decoder</vt:lpstr>
      <vt:lpstr>First Architecture - overview</vt:lpstr>
      <vt:lpstr>Implementation</vt:lpstr>
      <vt:lpstr>results</vt:lpstr>
      <vt:lpstr>results</vt:lpstr>
      <vt:lpstr>RESULTS</vt:lpstr>
      <vt:lpstr>Conclusion</vt:lpstr>
      <vt:lpstr>Second Architecture: no skips in the reconstruction decoder</vt:lpstr>
      <vt:lpstr>Second Architecture</vt:lpstr>
      <vt:lpstr>Second Architecture</vt:lpstr>
      <vt:lpstr>second Architecture - Results</vt:lpstr>
      <vt:lpstr>Conclusion and thoughts</vt:lpstr>
      <vt:lpstr>Final Architecture: No skips in both decoders</vt:lpstr>
      <vt:lpstr>Final Architecture: No skips in both decoders</vt:lpstr>
      <vt:lpstr>Results – scores - public</vt:lpstr>
      <vt:lpstr>Results – scores – Private </vt:lpstr>
      <vt:lpstr>Results – Compare to baseline</vt:lpstr>
      <vt:lpstr>Results - Visualization</vt:lpstr>
      <vt:lpstr>Results - Visualization</vt:lpstr>
      <vt:lpstr>Results - Visualization</vt:lpstr>
      <vt:lpstr>Results - Visualization</vt:lpstr>
      <vt:lpstr>מצגת של PowerPoint‏</vt:lpstr>
      <vt:lpstr>Conclusions (1)</vt:lpstr>
      <vt:lpstr>Conclusions (2)</vt:lpstr>
      <vt:lpstr>Potential future work</vt:lpstr>
      <vt:lpstr>(no)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grdg</dc:title>
  <dc:creator>Naama Alon</dc:creator>
  <cp:lastModifiedBy>Avshalom Dayan</cp:lastModifiedBy>
  <cp:revision>376</cp:revision>
  <cp:lastPrinted>2020-04-25T19:55:43Z</cp:lastPrinted>
  <dcterms:created xsi:type="dcterms:W3CDTF">2019-11-08T09:24:36Z</dcterms:created>
  <dcterms:modified xsi:type="dcterms:W3CDTF">2020-04-26T11:06:38Z</dcterms:modified>
</cp:coreProperties>
</file>